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69" r:id="rId5"/>
    <p:sldId id="270" r:id="rId6"/>
    <p:sldId id="265" r:id="rId7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y Tari" initials="KT" lastIdx="3" clrIdx="0"/>
  <p:cmAuthor id="1" name="Caroline Streff" initials="CS" lastIdx="1" clrIdx="1">
    <p:extLst>
      <p:ext uri="{19B8F6BF-5375-455C-9EA6-DF929625EA0E}">
        <p15:presenceInfo xmlns:p15="http://schemas.microsoft.com/office/powerpoint/2012/main" userId="S::cstreff@pacmusee.qc.ca::79369586-1c7c-4789-827b-7486dc6595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86667" autoAdjust="0"/>
  </p:normalViewPr>
  <p:slideViewPr>
    <p:cSldViewPr snapToGrid="0">
      <p:cViewPr varScale="1">
        <p:scale>
          <a:sx n="74" d="100"/>
          <a:sy n="74" d="100"/>
        </p:scale>
        <p:origin x="102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B2EEA8-66D8-487F-9549-D1DD2FDA7BF5}" type="datetime1">
              <a:rPr lang="fr-CA" smtClean="0"/>
              <a:t>2020-11-18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10B77D-D561-4A25-8C29-51CAB365AE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6413C-B895-4599-915F-852AA1E57C82}" type="datetime1">
              <a:rPr lang="fr-CA" noProof="0" smtClean="0"/>
              <a:t>2020-11-18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76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12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5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90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03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7801452" y="1"/>
            <a:ext cx="4389120" cy="6675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24B29-B525-4E47-862B-FD57B403D539}"/>
              </a:ext>
            </a:extLst>
          </p:cNvPr>
          <p:cNvSpPr/>
          <p:nvPr userDrawn="1"/>
        </p:nvSpPr>
        <p:spPr>
          <a:xfrm>
            <a:off x="7804351" y="1"/>
            <a:ext cx="4386221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4" y="1"/>
            <a:ext cx="7815636" cy="6677022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/>
              <a:t>Insérez ou glissez-déplacez votre photo</a:t>
            </a:r>
            <a:endParaRPr lang="fr-CA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F94C333A-735B-44F8-99E4-E73D8172DE35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CC69AA83-848B-4DFD-A644-A5D9CEFF95E3}"/>
              </a:ext>
            </a:extLst>
          </p:cNvPr>
          <p:cNvSpPr/>
          <p:nvPr userDrawn="1"/>
        </p:nvSpPr>
        <p:spPr>
          <a:xfrm>
            <a:off x="7804351" y="6678000"/>
            <a:ext cx="422429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fr-CA" sz="1000" noProof="1">
              <a:latin typeface="Tw Cen MT" panose="020B0602020104020603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962149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CA"/>
              <a:t>Modifier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91" y="3602038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/>
              <a:t>Modifier le style des sous-titres du masque</a:t>
            </a:r>
            <a:endParaRPr lang="fr-CA" dirty="0"/>
          </a:p>
        </p:txBody>
      </p:sp>
      <p:sp>
        <p:nvSpPr>
          <p:cNvPr id="7" name="Graphique 11">
            <a:extLst>
              <a:ext uri="{FF2B5EF4-FFF2-40B4-BE49-F238E27FC236}">
                <a16:creationId xmlns:a16="http://schemas.microsoft.com/office/drawing/2014/main" id="{54BAE1D8-3DF8-48CA-92C4-2E2064E4A3C5}"/>
              </a:ext>
            </a:extLst>
          </p:cNvPr>
          <p:cNvSpPr/>
          <p:nvPr userDrawn="1"/>
        </p:nvSpPr>
        <p:spPr>
          <a:xfrm>
            <a:off x="8776606" y="3981146"/>
            <a:ext cx="3413965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974E860F-437F-442E-898C-244A0DD5D765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16" name="Sous-titr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fr-CA" noProof="0"/>
              <a:t>Sous-titre</a:t>
            </a:r>
            <a:endParaRPr lang="fr-CA" noProof="0" dirty="0"/>
          </a:p>
        </p:txBody>
      </p:sp>
      <p:sp>
        <p:nvSpPr>
          <p:cNvPr id="3" name="Col gauche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4" name="Col droite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620000"/>
            <a:ext cx="5580000" cy="450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  <a:endParaRPr lang="fr-CA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</a:p>
        </p:txBody>
      </p:sp>
      <p:sp>
        <p:nvSpPr>
          <p:cNvPr id="8" name="Sous-titre">
            <a:extLst>
              <a:ext uri="{FF2B5EF4-FFF2-40B4-BE49-F238E27FC236}">
                <a16:creationId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fr-CA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9832" cy="667512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D7E187E-6082-49C3-B795-CC4321FE39F8}"/>
              </a:ext>
            </a:extLst>
          </p:cNvPr>
          <p:cNvSpPr/>
          <p:nvPr userDrawn="1"/>
        </p:nvSpPr>
        <p:spPr>
          <a:xfrm>
            <a:off x="6671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2" name="Espace réservé d’image 9">
            <a:extLst>
              <a:ext uri="{FF2B5EF4-FFF2-40B4-BE49-F238E27FC236}">
                <a16:creationId xmlns:a16="http://schemas.microsoft.com/office/drawing/2014/main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4400" y="6678000"/>
            <a:ext cx="597600" cy="144000"/>
          </a:xfrm>
        </p:spPr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34" y="2481141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Modifier le style du 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33" y="4220102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Modifier le style des sous-titres du masque</a:t>
            </a:r>
          </a:p>
        </p:txBody>
      </p:sp>
      <p:sp>
        <p:nvSpPr>
          <p:cNvPr id="18" name="Graphisme 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/>
        </p:nvSpPr>
        <p:spPr>
          <a:xfrm flipH="1">
            <a:off x="-1428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16" name="Sous-titr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fr-CA" noProof="0"/>
              <a:t>Sous-titre</a:t>
            </a:r>
            <a:endParaRPr lang="fr-CA" noProof="0" dirty="0"/>
          </a:p>
        </p:txBody>
      </p:sp>
      <p:sp>
        <p:nvSpPr>
          <p:cNvPr id="3" name="Col gauche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364" y="1610168"/>
            <a:ext cx="6992936" cy="450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  <a:endParaRPr lang="fr-CA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16" name="Sous-titr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fr-CA" noProof="0"/>
              <a:t>Sous-titre</a:t>
            </a:r>
            <a:endParaRPr lang="fr-CA" noProof="0" dirty="0"/>
          </a:p>
        </p:txBody>
      </p:sp>
      <p:sp>
        <p:nvSpPr>
          <p:cNvPr id="3" name="Col gauche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  <a:endParaRPr lang="fr-CA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9" name="Espace réservé d’image 5">
            <a:extLst>
              <a:ext uri="{FF2B5EF4-FFF2-40B4-BE49-F238E27FC236}">
                <a16:creationId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10" name="Espace réservé d’image 5">
            <a:extLst>
              <a:ext uri="{FF2B5EF4-FFF2-40B4-BE49-F238E27FC236}">
                <a16:creationId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3" name="Col gauche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980000"/>
            <a:ext cx="5580000" cy="414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13" name="En-tête gauche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fr-CA" noProof="0"/>
              <a:t>Comparer A</a:t>
            </a:r>
            <a:endParaRPr lang="fr-CA" noProof="0" dirty="0"/>
          </a:p>
        </p:txBody>
      </p:sp>
      <p:sp>
        <p:nvSpPr>
          <p:cNvPr id="4" name="Col droite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980000"/>
            <a:ext cx="5580000" cy="414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15" name="En-tête droit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fr-CA" noProof="0"/>
              <a:t>Comparer B</a:t>
            </a:r>
            <a:endParaRPr lang="fr-CA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  <a:endParaRPr lang="fr-CA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67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/>
          </a:p>
        </p:txBody>
      </p:sp>
      <p:sp>
        <p:nvSpPr>
          <p:cNvPr id="10" name="Légende">
            <a:extLst>
              <a:ext uri="{FF2B5EF4-FFF2-40B4-BE49-F238E27FC236}">
                <a16:creationId xmlns:a16="http://schemas.microsoft.com/office/drawing/2014/main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fr-CA" noProof="0"/>
              <a:t>Placez la légende de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élément multimé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 noProof="0"/>
              <a:t>Insérer votre vidéo</a:t>
            </a:r>
          </a:p>
        </p:txBody>
      </p:sp>
      <p:sp>
        <p:nvSpPr>
          <p:cNvPr id="5" name="Légende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fr-CA" noProof="0"/>
              <a:t>Placez la légende de votre photo ici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épar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25" name="Espace réservé d’image 9">
            <a:extLst>
              <a:ext uri="{FF2B5EF4-FFF2-40B4-BE49-F238E27FC236}">
                <a16:creationId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CA"/>
              <a:t>Insérez ou glissez-déplacez votre photo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CA"/>
              <a:t>Merci</a:t>
            </a:r>
            <a:endParaRPr lang="fr-CA" dirty="0"/>
          </a:p>
        </p:txBody>
      </p:sp>
      <p:sp>
        <p:nvSpPr>
          <p:cNvPr id="18" name="Graphisme 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774391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fr-CA" dirty="0"/>
          </a:p>
        </p:txBody>
      </p:sp>
      <p:sp>
        <p:nvSpPr>
          <p:cNvPr id="15" name="Nom">
            <a:extLst>
              <a:ext uri="{FF2B5EF4-FFF2-40B4-BE49-F238E27FC236}">
                <a16:creationId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1" y="4741677"/>
            <a:ext cx="3756943" cy="252000"/>
          </a:xfrm>
        </p:spPr>
        <p:txBody>
          <a:bodyPr rtlCol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CA"/>
              <a:t>Nom</a:t>
            </a:r>
            <a:endParaRPr lang="fr-CA" dirty="0"/>
          </a:p>
        </p:txBody>
      </p:sp>
      <p:sp>
        <p:nvSpPr>
          <p:cNvPr id="16" name="E-mail">
            <a:extLst>
              <a:ext uri="{FF2B5EF4-FFF2-40B4-BE49-F238E27FC236}">
                <a16:creationId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0" y="5147137"/>
            <a:ext cx="3462814" cy="252000"/>
          </a:xfrm>
        </p:spPr>
        <p:txBody>
          <a:bodyPr rtlCol="0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CA"/>
              <a:t>E-mail</a:t>
            </a:r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fr-CA" sz="1000" noProof="1">
              <a:latin typeface="Tw Cen MT" panose="020B0602020104020603" pitchFamily="34" charset="0"/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Modifier le style du titre</a:t>
            </a:r>
            <a:endParaRPr lang="fr-CA" noProof="0" dirty="0"/>
          </a:p>
        </p:txBody>
      </p:sp>
      <p:sp>
        <p:nvSpPr>
          <p:cNvPr id="10" name="Sous-titre">
            <a:extLst>
              <a:ext uri="{FF2B5EF4-FFF2-40B4-BE49-F238E27FC236}">
                <a16:creationId xmlns:a16="http://schemas.microsoft.com/office/drawing/2014/main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fr-CA" noProof="0"/>
              <a:t>Sous-titre</a:t>
            </a:r>
            <a:endParaRPr lang="fr-CA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11473200" cy="45000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  <a:endParaRPr lang="fr-CA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  <a:endParaRPr lang="fr-CA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>
                <a:lumMod val="5000"/>
                <a:lumOff val="95000"/>
              </a:schemeClr>
            </a:gs>
            <a:gs pos="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1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99CE02-8616-40B2-85FF-B06E192752AB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DF8E0-6324-45B7-8B0A-24383EF1B915}"/>
              </a:ext>
            </a:extLst>
          </p:cNvPr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r>
              <a:rPr lang="fr-CA" sz="1000" noProof="1">
                <a:latin typeface="+mn-lt"/>
              </a:rPr>
              <a:t>Jens Martensson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1A9E718F-2F10-41F1-8E9F-18DD53EF065F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CA"/>
              <a:t>Modifiez les styles du texte du masque</a:t>
            </a:r>
          </a:p>
          <a:p>
            <a:pPr lvl="1" rtl="0"/>
            <a:r>
              <a:rPr lang="fr-CA"/>
              <a:t>Deuxième niveau</a:t>
            </a:r>
          </a:p>
          <a:p>
            <a:pPr lvl="2" rtl="0"/>
            <a:r>
              <a:rPr lang="fr-CA"/>
              <a:t>Troisième niveau</a:t>
            </a:r>
          </a:p>
          <a:p>
            <a:pPr lvl="3" rtl="0"/>
            <a:r>
              <a:rPr lang="fr-CA"/>
              <a:t>Quatrième niveau</a:t>
            </a:r>
          </a:p>
          <a:p>
            <a:pPr lvl="4" rtl="0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CA"/>
              <a:t>Ajouter un pied de page</a:t>
            </a:r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058DB212-BFA2-403F-85EF-DFD3FF6D973A}" type="slidenum">
              <a:rPr lang="fr-CA" smtClean="0"/>
              <a:pPr rtl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4580"/>
            <a:ext cx="7573617" cy="1778928"/>
          </a:xfrm>
        </p:spPr>
        <p:txBody>
          <a:bodyPr rtlCol="0"/>
          <a:lstStyle/>
          <a:p>
            <a:pPr algn="ctr"/>
            <a:r>
              <a:rPr lang="fr-CA" dirty="0"/>
              <a:t>Visites virtuelles </a:t>
            </a:r>
            <a:br>
              <a:rPr lang="fr-CA" dirty="0"/>
            </a:br>
            <a:r>
              <a:rPr lang="fr-CA" dirty="0"/>
              <a:t>à Pointe-à-</a:t>
            </a:r>
            <a:r>
              <a:rPr lang="fr-CA" dirty="0" err="1"/>
              <a:t>Callière</a:t>
            </a:r>
            <a:endParaRPr lang="fr-CA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370" y="2501490"/>
            <a:ext cx="3756943" cy="722312"/>
          </a:xfrm>
        </p:spPr>
        <p:txBody>
          <a:bodyPr rtlCol="0"/>
          <a:lstStyle/>
          <a:p>
            <a:pPr algn="ctr"/>
            <a:r>
              <a:rPr lang="fr-CA" dirty="0"/>
              <a:t>« En direct de l’histoire » </a:t>
            </a:r>
          </a:p>
          <a:p>
            <a:pPr algn="ctr"/>
            <a:r>
              <a:rPr lang="fr-CA" dirty="0"/>
              <a:t>pour le public scolaire</a:t>
            </a:r>
            <a:endParaRPr lang="fr-CA" noProof="1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5C384BA-0032-4FE7-AC29-2F9F93197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446471" y="5397727"/>
            <a:ext cx="253691" cy="277340"/>
            <a:chOff x="5698331" y="2974181"/>
            <a:chExt cx="781050" cy="853859"/>
          </a:xfrm>
          <a:solidFill>
            <a:schemeClr val="bg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D5C429C1-62E8-4B3E-A0C7-6003B138652C}"/>
                </a:ext>
              </a:extLst>
            </p:cNvPr>
            <p:cNvSpPr/>
            <p:nvPr/>
          </p:nvSpPr>
          <p:spPr>
            <a:xfrm>
              <a:off x="5707856" y="3370840"/>
              <a:ext cx="771525" cy="457200"/>
            </a:xfrm>
            <a:custGeom>
              <a:avLst/>
              <a:gdLst>
                <a:gd name="connsiteX0" fmla="*/ 502063 w 771525"/>
                <a:gd name="connsiteY0" fmla="*/ 35328 h 457200"/>
                <a:gd name="connsiteX1" fmla="*/ 496414 w 771525"/>
                <a:gd name="connsiteY1" fmla="*/ 7506 h 457200"/>
                <a:gd name="connsiteX2" fmla="*/ 472811 w 771525"/>
                <a:gd name="connsiteY2" fmla="*/ 23279 h 457200"/>
                <a:gd name="connsiteX3" fmla="*/ 388144 w 771525"/>
                <a:gd name="connsiteY3" fmla="*/ 48635 h 457200"/>
                <a:gd name="connsiteX4" fmla="*/ 303657 w 771525"/>
                <a:gd name="connsiteY4" fmla="*/ 23393 h 457200"/>
                <a:gd name="connsiteX5" fmla="*/ 279940 w 771525"/>
                <a:gd name="connsiteY5" fmla="*/ 7144 h 457200"/>
                <a:gd name="connsiteX6" fmla="*/ 274215 w 771525"/>
                <a:gd name="connsiteY6" fmla="*/ 35319 h 457200"/>
                <a:gd name="connsiteX7" fmla="*/ 7144 w 771525"/>
                <a:gd name="connsiteY7" fmla="*/ 420110 h 457200"/>
                <a:gd name="connsiteX8" fmla="*/ 7144 w 771525"/>
                <a:gd name="connsiteY8" fmla="*/ 458210 h 457200"/>
                <a:gd name="connsiteX9" fmla="*/ 305667 w 771525"/>
                <a:gd name="connsiteY9" fmla="*/ 68713 h 457200"/>
                <a:gd name="connsiteX10" fmla="*/ 388144 w 771525"/>
                <a:gd name="connsiteY10" fmla="*/ 86735 h 457200"/>
                <a:gd name="connsiteX11" fmla="*/ 470573 w 771525"/>
                <a:gd name="connsiteY11" fmla="*/ 68532 h 457200"/>
                <a:gd name="connsiteX12" fmla="*/ 769144 w 771525"/>
                <a:gd name="connsiteY12" fmla="*/ 458210 h 457200"/>
                <a:gd name="connsiteX13" fmla="*/ 769144 w 771525"/>
                <a:gd name="connsiteY13" fmla="*/ 420110 h 457200"/>
                <a:gd name="connsiteX14" fmla="*/ 502063 w 771525"/>
                <a:gd name="connsiteY14" fmla="*/ 353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525" h="457200">
                  <a:moveTo>
                    <a:pt x="502063" y="35328"/>
                  </a:moveTo>
                  <a:lnTo>
                    <a:pt x="496414" y="7506"/>
                  </a:lnTo>
                  <a:lnTo>
                    <a:pt x="472811" y="23279"/>
                  </a:lnTo>
                  <a:cubicBezTo>
                    <a:pt x="446199" y="41053"/>
                    <a:pt x="420881" y="48635"/>
                    <a:pt x="388144" y="48635"/>
                  </a:cubicBezTo>
                  <a:cubicBezTo>
                    <a:pt x="354749" y="48635"/>
                    <a:pt x="329479" y="41091"/>
                    <a:pt x="303657" y="23393"/>
                  </a:cubicBezTo>
                  <a:lnTo>
                    <a:pt x="279940" y="7144"/>
                  </a:lnTo>
                  <a:lnTo>
                    <a:pt x="274215" y="35319"/>
                  </a:lnTo>
                  <a:cubicBezTo>
                    <a:pt x="273444" y="39167"/>
                    <a:pt x="193900" y="420110"/>
                    <a:pt x="7144" y="420110"/>
                  </a:cubicBezTo>
                  <a:lnTo>
                    <a:pt x="7144" y="458210"/>
                  </a:lnTo>
                  <a:cubicBezTo>
                    <a:pt x="195491" y="458210"/>
                    <a:pt x="283188" y="160191"/>
                    <a:pt x="305667" y="68713"/>
                  </a:cubicBezTo>
                  <a:cubicBezTo>
                    <a:pt x="330622" y="81077"/>
                    <a:pt x="356968" y="86735"/>
                    <a:pt x="388144" y="86735"/>
                  </a:cubicBezTo>
                  <a:cubicBezTo>
                    <a:pt x="418910" y="86735"/>
                    <a:pt x="445208" y="81020"/>
                    <a:pt x="470573" y="68532"/>
                  </a:cubicBezTo>
                  <a:cubicBezTo>
                    <a:pt x="492985" y="159810"/>
                    <a:pt x="580673" y="458210"/>
                    <a:pt x="769144" y="458210"/>
                  </a:cubicBezTo>
                  <a:lnTo>
                    <a:pt x="769144" y="420110"/>
                  </a:lnTo>
                  <a:cubicBezTo>
                    <a:pt x="582387" y="420110"/>
                    <a:pt x="502844" y="39167"/>
                    <a:pt x="502063" y="35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4E105F6-D01D-4A16-9172-E05D1F34B154}"/>
                </a:ext>
              </a:extLst>
            </p:cNvPr>
            <p:cNvSpPr/>
            <p:nvPr/>
          </p:nvSpPr>
          <p:spPr>
            <a:xfrm>
              <a:off x="6317456" y="3164681"/>
              <a:ext cx="123825" cy="123825"/>
            </a:xfrm>
            <a:custGeom>
              <a:avLst/>
              <a:gdLst>
                <a:gd name="connsiteX0" fmla="*/ 7144 w 123825"/>
                <a:gd name="connsiteY0" fmla="*/ 64294 h 123825"/>
                <a:gd name="connsiteX1" fmla="*/ 64294 w 123825"/>
                <a:gd name="connsiteY1" fmla="*/ 121444 h 123825"/>
                <a:gd name="connsiteX2" fmla="*/ 121444 w 123825"/>
                <a:gd name="connsiteY2" fmla="*/ 64294 h 123825"/>
                <a:gd name="connsiteX3" fmla="*/ 64294 w 123825"/>
                <a:gd name="connsiteY3" fmla="*/ 7144 h 123825"/>
                <a:gd name="connsiteX4" fmla="*/ 7144 w 123825"/>
                <a:gd name="connsiteY4" fmla="*/ 64294 h 123825"/>
                <a:gd name="connsiteX5" fmla="*/ 83344 w 123825"/>
                <a:gd name="connsiteY5" fmla="*/ 64294 h 123825"/>
                <a:gd name="connsiteX6" fmla="*/ 64294 w 123825"/>
                <a:gd name="connsiteY6" fmla="*/ 83344 h 123825"/>
                <a:gd name="connsiteX7" fmla="*/ 45244 w 123825"/>
                <a:gd name="connsiteY7" fmla="*/ 64294 h 123825"/>
                <a:gd name="connsiteX8" fmla="*/ 64294 w 123825"/>
                <a:gd name="connsiteY8" fmla="*/ 45244 h 123825"/>
                <a:gd name="connsiteX9" fmla="*/ 83344 w 123825"/>
                <a:gd name="connsiteY9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7144" y="64294"/>
                  </a:moveTo>
                  <a:cubicBezTo>
                    <a:pt x="7144" y="95812"/>
                    <a:pt x="32776" y="121444"/>
                    <a:pt x="64294" y="121444"/>
                  </a:cubicBez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lose/>
                  <a:moveTo>
                    <a:pt x="83344" y="64294"/>
                  </a:move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ubicBezTo>
                    <a:pt x="74800" y="45244"/>
                    <a:pt x="83344" y="53788"/>
                    <a:pt x="833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51DF594-8FA0-4AC6-B165-BBF1184B2997}"/>
                </a:ext>
              </a:extLst>
            </p:cNvPr>
            <p:cNvSpPr/>
            <p:nvPr/>
          </p:nvSpPr>
          <p:spPr>
            <a:xfrm>
              <a:off x="6298406" y="2974181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5818DD9E-AD36-4BB3-9A58-F259F54EE1EB}"/>
                </a:ext>
              </a:extLst>
            </p:cNvPr>
            <p:cNvSpPr/>
            <p:nvPr/>
          </p:nvSpPr>
          <p:spPr>
            <a:xfrm>
              <a:off x="6126956" y="3212306"/>
              <a:ext cx="180975" cy="171450"/>
            </a:xfrm>
            <a:custGeom>
              <a:avLst/>
              <a:gdLst>
                <a:gd name="connsiteX0" fmla="*/ 7144 w 180975"/>
                <a:gd name="connsiteY0" fmla="*/ 149914 h 171450"/>
                <a:gd name="connsiteX1" fmla="*/ 26089 w 180975"/>
                <a:gd name="connsiteY1" fmla="*/ 169069 h 171450"/>
                <a:gd name="connsiteX2" fmla="*/ 26194 w 180975"/>
                <a:gd name="connsiteY2" fmla="*/ 169069 h 171450"/>
                <a:gd name="connsiteX3" fmla="*/ 45244 w 180975"/>
                <a:gd name="connsiteY3" fmla="*/ 150124 h 171450"/>
                <a:gd name="connsiteX4" fmla="*/ 159544 w 180975"/>
                <a:gd name="connsiteY4" fmla="*/ 45244 h 171450"/>
                <a:gd name="connsiteX5" fmla="*/ 178594 w 180975"/>
                <a:gd name="connsiteY5" fmla="*/ 26194 h 171450"/>
                <a:gd name="connsiteX6" fmla="*/ 159544 w 180975"/>
                <a:gd name="connsiteY6" fmla="*/ 7144 h 171450"/>
                <a:gd name="connsiteX7" fmla="*/ 7144 w 180975"/>
                <a:gd name="connsiteY7" fmla="*/ 1499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171450">
                  <a:moveTo>
                    <a:pt x="7144" y="149914"/>
                  </a:moveTo>
                  <a:cubicBezTo>
                    <a:pt x="7087" y="160430"/>
                    <a:pt x="15574" y="169012"/>
                    <a:pt x="26089" y="169069"/>
                  </a:cubicBezTo>
                  <a:cubicBezTo>
                    <a:pt x="26127" y="169069"/>
                    <a:pt x="26156" y="169069"/>
                    <a:pt x="26194" y="169069"/>
                  </a:cubicBezTo>
                  <a:cubicBezTo>
                    <a:pt x="36672" y="169069"/>
                    <a:pt x="45187" y="160601"/>
                    <a:pt x="45244" y="150124"/>
                  </a:cubicBezTo>
                  <a:cubicBezTo>
                    <a:pt x="45263" y="145837"/>
                    <a:pt x="47092" y="45244"/>
                    <a:pt x="159544" y="45244"/>
                  </a:cubicBezTo>
                  <a:cubicBezTo>
                    <a:pt x="170060" y="45244"/>
                    <a:pt x="178594" y="36709"/>
                    <a:pt x="178594" y="26194"/>
                  </a:cubicBezTo>
                  <a:cubicBezTo>
                    <a:pt x="178594" y="15678"/>
                    <a:pt x="170060" y="7144"/>
                    <a:pt x="159544" y="7144"/>
                  </a:cubicBezTo>
                  <a:cubicBezTo>
                    <a:pt x="9630" y="7144"/>
                    <a:pt x="7154" y="148485"/>
                    <a:pt x="7144" y="14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5CBD23E-8804-44C0-AB72-94DBDD7B129F}"/>
                </a:ext>
              </a:extLst>
            </p:cNvPr>
            <p:cNvSpPr/>
            <p:nvPr/>
          </p:nvSpPr>
          <p:spPr>
            <a:xfrm>
              <a:off x="5698331" y="3117056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06AAF1B-AA49-4254-BF37-5EB5EDF12E66}"/>
                </a:ext>
              </a:extLst>
            </p:cNvPr>
            <p:cNvSpPr/>
            <p:nvPr/>
          </p:nvSpPr>
          <p:spPr>
            <a:xfrm>
              <a:off x="5831681" y="3155156"/>
              <a:ext cx="219075" cy="228600"/>
            </a:xfrm>
            <a:custGeom>
              <a:avLst/>
              <a:gdLst>
                <a:gd name="connsiteX0" fmla="*/ 26194 w 219075"/>
                <a:gd name="connsiteY0" fmla="*/ 45244 h 228600"/>
                <a:gd name="connsiteX1" fmla="*/ 178594 w 219075"/>
                <a:gd name="connsiteY1" fmla="*/ 207274 h 228600"/>
                <a:gd name="connsiteX2" fmla="*/ 197644 w 219075"/>
                <a:gd name="connsiteY2" fmla="*/ 226219 h 228600"/>
                <a:gd name="connsiteX3" fmla="*/ 197729 w 219075"/>
                <a:gd name="connsiteY3" fmla="*/ 226219 h 228600"/>
                <a:gd name="connsiteX4" fmla="*/ 216694 w 219075"/>
                <a:gd name="connsiteY4" fmla="*/ 207083 h 228600"/>
                <a:gd name="connsiteX5" fmla="*/ 26194 w 219075"/>
                <a:gd name="connsiteY5" fmla="*/ 7144 h 228600"/>
                <a:gd name="connsiteX6" fmla="*/ 7144 w 219075"/>
                <a:gd name="connsiteY6" fmla="*/ 26194 h 228600"/>
                <a:gd name="connsiteX7" fmla="*/ 26194 w 219075"/>
                <a:gd name="connsiteY7" fmla="*/ 452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" h="228600">
                  <a:moveTo>
                    <a:pt x="26194" y="45244"/>
                  </a:moveTo>
                  <a:cubicBezTo>
                    <a:pt x="175298" y="45244"/>
                    <a:pt x="178527" y="200339"/>
                    <a:pt x="178594" y="207274"/>
                  </a:cubicBezTo>
                  <a:cubicBezTo>
                    <a:pt x="178651" y="217761"/>
                    <a:pt x="187166" y="226219"/>
                    <a:pt x="197644" y="226219"/>
                  </a:cubicBezTo>
                  <a:cubicBezTo>
                    <a:pt x="197672" y="226219"/>
                    <a:pt x="197701" y="226219"/>
                    <a:pt x="197729" y="226219"/>
                  </a:cubicBezTo>
                  <a:cubicBezTo>
                    <a:pt x="208245" y="226171"/>
                    <a:pt x="216741" y="217599"/>
                    <a:pt x="216694" y="207083"/>
                  </a:cubicBezTo>
                  <a:cubicBezTo>
                    <a:pt x="216370" y="137922"/>
                    <a:pt x="176136" y="7144"/>
                    <a:pt x="26194" y="7144"/>
                  </a:cubicBezTo>
                  <a:cubicBezTo>
                    <a:pt x="15678" y="7144"/>
                    <a:pt x="7144" y="15678"/>
                    <a:pt x="7144" y="26194"/>
                  </a:cubicBezTo>
                  <a:cubicBezTo>
                    <a:pt x="7144" y="36709"/>
                    <a:pt x="15678" y="45244"/>
                    <a:pt x="261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4E9E9DD-9221-402A-971F-66BD33A0EB10}"/>
                </a:ext>
              </a:extLst>
            </p:cNvPr>
            <p:cNvSpPr/>
            <p:nvPr/>
          </p:nvSpPr>
          <p:spPr>
            <a:xfrm>
              <a:off x="6069806" y="3012284"/>
              <a:ext cx="219075" cy="371475"/>
            </a:xfrm>
            <a:custGeom>
              <a:avLst/>
              <a:gdLst>
                <a:gd name="connsiteX0" fmla="*/ 26194 w 219075"/>
                <a:gd name="connsiteY0" fmla="*/ 369091 h 371475"/>
                <a:gd name="connsiteX1" fmla="*/ 45244 w 219075"/>
                <a:gd name="connsiteY1" fmla="*/ 350041 h 371475"/>
                <a:gd name="connsiteX2" fmla="*/ 199006 w 219075"/>
                <a:gd name="connsiteY2" fmla="*/ 45193 h 371475"/>
                <a:gd name="connsiteX3" fmla="*/ 216656 w 219075"/>
                <a:gd name="connsiteY3" fmla="*/ 24962 h 371475"/>
                <a:gd name="connsiteX4" fmla="*/ 196415 w 219075"/>
                <a:gd name="connsiteY4" fmla="*/ 7179 h 371475"/>
                <a:gd name="connsiteX5" fmla="*/ 7144 w 219075"/>
                <a:gd name="connsiteY5" fmla="*/ 350041 h 371475"/>
                <a:gd name="connsiteX6" fmla="*/ 26194 w 219075"/>
                <a:gd name="connsiteY6" fmla="*/ 36909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26194" y="369091"/>
                  </a:moveTo>
                  <a:cubicBezTo>
                    <a:pt x="36709" y="369091"/>
                    <a:pt x="45244" y="360556"/>
                    <a:pt x="45244" y="350041"/>
                  </a:cubicBezTo>
                  <a:cubicBezTo>
                    <a:pt x="45244" y="61271"/>
                    <a:pt x="192443" y="45726"/>
                    <a:pt x="199006" y="45193"/>
                  </a:cubicBezTo>
                  <a:cubicBezTo>
                    <a:pt x="209445" y="44441"/>
                    <a:pt x="217332" y="35420"/>
                    <a:pt x="216656" y="24962"/>
                  </a:cubicBezTo>
                  <a:cubicBezTo>
                    <a:pt x="215979" y="14456"/>
                    <a:pt x="206883" y="6550"/>
                    <a:pt x="196415" y="7179"/>
                  </a:cubicBezTo>
                  <a:cubicBezTo>
                    <a:pt x="188690" y="7684"/>
                    <a:pt x="7144" y="23171"/>
                    <a:pt x="7144" y="350041"/>
                  </a:cubicBezTo>
                  <a:cubicBezTo>
                    <a:pt x="7144" y="360556"/>
                    <a:pt x="15678" y="369091"/>
                    <a:pt x="26194" y="369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</p:grpSp>
      <p:sp>
        <p:nvSpPr>
          <p:cNvPr id="2" name="Graphisme 14" descr="Contour de dinosaure">
            <a:extLst>
              <a:ext uri="{FF2B5EF4-FFF2-40B4-BE49-F238E27FC236}">
                <a16:creationId xmlns:a16="http://schemas.microsoft.com/office/drawing/2014/main" id="{5D5220C7-9B33-41C8-B3CF-8E1B542EF301}"/>
              </a:ext>
            </a:extLst>
          </p:cNvPr>
          <p:cNvSpPr>
            <a:spLocks noChangeAspect="1"/>
          </p:cNvSpPr>
          <p:nvPr/>
        </p:nvSpPr>
        <p:spPr>
          <a:xfrm rot="20953316">
            <a:off x="4421659" y="5775325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029E30A-660C-4C6A-8C17-E7A3B2E1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smtClean="0"/>
              <a:pPr rtl="0"/>
              <a:t>1</a:t>
            </a:fld>
            <a:endParaRPr lang="fr-C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2EE5AD-B085-A640-A32D-CEFD55A10484}"/>
              </a:ext>
            </a:extLst>
          </p:cNvPr>
          <p:cNvSpPr txBox="1"/>
          <p:nvPr/>
        </p:nvSpPr>
        <p:spPr>
          <a:xfrm>
            <a:off x="2465903" y="4671438"/>
            <a:ext cx="3293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</a:rPr>
              <a:t>Présenté par Caroline </a:t>
            </a:r>
            <a:r>
              <a:rPr lang="fr-FR" sz="1400" dirty="0" err="1">
                <a:solidFill>
                  <a:schemeClr val="bg1"/>
                </a:solidFill>
              </a:rPr>
              <a:t>Streff</a:t>
            </a:r>
            <a:r>
              <a:rPr lang="fr-FR" sz="1400" dirty="0">
                <a:solidFill>
                  <a:schemeClr val="bg1"/>
                </a:solidFill>
              </a:rPr>
              <a:t>, responsable programmes et services aux publics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ED343F7-BE64-B948-9A39-E9185F34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90" y="188310"/>
            <a:ext cx="2962794" cy="2462411"/>
          </a:xfrm>
          <a:prstGeom prst="rect">
            <a:avLst/>
          </a:prstGeom>
        </p:spPr>
      </p:pic>
      <p:pic>
        <p:nvPicPr>
          <p:cNvPr id="24" name="Espace réservé pour une image  22">
            <a:extLst>
              <a:ext uri="{FF2B5EF4-FFF2-40B4-BE49-F238E27FC236}">
                <a16:creationId xmlns:a16="http://schemas.microsoft.com/office/drawing/2014/main" id="{D539208A-9AFD-DE42-B40E-3F14B3C6B9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152" r="1152"/>
          <a:stretch>
            <a:fillRect/>
          </a:stretch>
        </p:blipFill>
        <p:spPr>
          <a:xfrm>
            <a:off x="7804352" y="3096388"/>
            <a:ext cx="4387648" cy="3571127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EF3D3E-A6F6-454F-9785-4724F77324AF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3600" dirty="0"/>
              <a:t>Présentation, objectifs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4" y="900000"/>
            <a:ext cx="6992907" cy="5778000"/>
          </a:xfrm>
        </p:spPr>
        <p:txBody>
          <a:bodyPr rtlCol="0"/>
          <a:lstStyle/>
          <a:p>
            <a:pPr rtl="0"/>
            <a:endParaRPr lang="fr-CA" dirty="0"/>
          </a:p>
          <a:p>
            <a:pPr algn="just"/>
            <a:r>
              <a:rPr lang="fr-CA" dirty="0"/>
              <a:t>Confinement – situation exceptionnelle</a:t>
            </a:r>
          </a:p>
          <a:p>
            <a:pPr algn="just"/>
            <a:r>
              <a:rPr lang="fr-CA" dirty="0"/>
              <a:t>Réflexions sur de nouvelles façon de garder le lien avec les jeunes et les écoles</a:t>
            </a:r>
          </a:p>
          <a:p>
            <a:pPr algn="just"/>
            <a:r>
              <a:rPr lang="fr-CA" dirty="0"/>
              <a:t>Rebondir rapidement tout en étant créatif</a:t>
            </a:r>
          </a:p>
          <a:p>
            <a:pPr marL="0" indent="0" rtl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Objectifs :</a:t>
            </a:r>
          </a:p>
          <a:p>
            <a:pPr rtl="0"/>
            <a:endParaRPr lang="fr-CA" dirty="0"/>
          </a:p>
          <a:p>
            <a:pPr rtl="0"/>
            <a:r>
              <a:rPr lang="fr-CA" dirty="0"/>
              <a:t>Rejoindre virtuellement les écoles. </a:t>
            </a:r>
          </a:p>
          <a:p>
            <a:pPr rtl="0"/>
            <a:r>
              <a:rPr lang="fr-CA" dirty="0"/>
              <a:t>Accès partout dans le monde ! Diffusion internationale</a:t>
            </a:r>
          </a:p>
          <a:p>
            <a:pPr rtl="0"/>
            <a:r>
              <a:rPr lang="fr-CA" dirty="0"/>
              <a:t>Visite en français et en anglais</a:t>
            </a:r>
          </a:p>
          <a:p>
            <a:pPr rtl="0"/>
            <a:r>
              <a:rPr lang="fr-CA" dirty="0"/>
              <a:t>Niveau primaire et secondaire (lycée)</a:t>
            </a:r>
          </a:p>
          <a:p>
            <a:pPr rtl="0"/>
            <a:r>
              <a:rPr lang="fr-CA" dirty="0"/>
              <a:t>Classe d’accueil et francisation</a:t>
            </a:r>
          </a:p>
          <a:p>
            <a:pPr rtl="0"/>
            <a:r>
              <a:rPr lang="fr-CA" dirty="0"/>
              <a:t>Projet hybride:</a:t>
            </a:r>
          </a:p>
          <a:p>
            <a:pPr lvl="1"/>
            <a:r>
              <a:rPr lang="fr-CA" dirty="0"/>
              <a:t> parcours guidé du site archéologique à travers une vidéo</a:t>
            </a:r>
          </a:p>
          <a:p>
            <a:pPr lvl="1"/>
            <a:r>
              <a:rPr lang="fr-CA" dirty="0"/>
              <a:t> discussion/animation avec un guide en direct </a:t>
            </a:r>
          </a:p>
          <a:p>
            <a:pPr rtl="0"/>
            <a:endParaRPr lang="fr-CA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smtClean="0"/>
              <a:pPr rtl="0"/>
              <a:t>2</a:t>
            </a:fld>
            <a:endParaRPr lang="fr-CA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5317B25-9A52-7F4A-9692-20542FBD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69176" y="1072834"/>
            <a:ext cx="4871382" cy="36535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2966BA9-78AA-C84A-82EC-29645105C8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86" y="5747657"/>
            <a:ext cx="876513" cy="8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957E5E-F383-874A-908A-7FB9E1A48614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CA" sz="3600" dirty="0"/>
              <a:t>Techniques et outils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100" y="1506720"/>
            <a:ext cx="4414795" cy="360000"/>
          </a:xfrm>
        </p:spPr>
        <p:txBody>
          <a:bodyPr rtlCol="0"/>
          <a:lstStyle/>
          <a:p>
            <a:r>
              <a:rPr lang="fr-CA" dirty="0"/>
              <a:t>Déroulement :</a:t>
            </a:r>
          </a:p>
          <a:p>
            <a:pPr rtl="0"/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767" y="1919385"/>
            <a:ext cx="4541891" cy="4459643"/>
          </a:xfrm>
        </p:spPr>
        <p:txBody>
          <a:bodyPr rtlCol="0"/>
          <a:lstStyle/>
          <a:p>
            <a:pPr marL="0" indent="0">
              <a:buNone/>
            </a:pPr>
            <a:r>
              <a:rPr lang="fr-CA" dirty="0"/>
              <a:t>L’activité se déroule sur l’application Microsoft Teams.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u="sng" dirty="0"/>
              <a:t>Format: </a:t>
            </a:r>
          </a:p>
          <a:p>
            <a:pPr marL="0" indent="0">
              <a:buNone/>
            </a:pPr>
            <a:r>
              <a:rPr lang="fr-CA" dirty="0"/>
              <a:t>1. Accueil et présentation de l’activité en direct avec un guide</a:t>
            </a:r>
          </a:p>
          <a:p>
            <a:pPr marL="0" indent="0">
              <a:buNone/>
            </a:pPr>
            <a:r>
              <a:rPr lang="fr-CA" dirty="0"/>
              <a:t>2. Visite virtuelle guidée du site (vidéo partagée)</a:t>
            </a:r>
          </a:p>
          <a:p>
            <a:pPr marL="0" indent="0">
              <a:buNone/>
            </a:pPr>
            <a:r>
              <a:rPr lang="fr-CA" dirty="0"/>
              <a:t>3. Retour en direct avec le guide (questions/réponses, temps d’animation)</a:t>
            </a:r>
          </a:p>
          <a:p>
            <a:pPr marL="0" indent="0">
              <a:buNone/>
            </a:pPr>
            <a:r>
              <a:rPr lang="fr-CA" dirty="0"/>
              <a:t>4. Suite de la visite virtuelle guidée (vidéo partagée)</a:t>
            </a:r>
          </a:p>
          <a:p>
            <a:pPr marL="0" indent="0">
              <a:buNone/>
            </a:pPr>
            <a:r>
              <a:rPr lang="fr-CA" noProof="1"/>
              <a:t>5. </a:t>
            </a:r>
            <a:r>
              <a:rPr lang="fr-CA" dirty="0"/>
              <a:t>Retour en direct avec le guide (questions/réponses, temps d’animation) et conclusion.</a:t>
            </a:r>
          </a:p>
          <a:p>
            <a:pPr marL="0" indent="0" rtl="0">
              <a:buNone/>
            </a:pPr>
            <a:endParaRPr lang="fr-CA" noProof="1"/>
          </a:p>
          <a:p>
            <a:pPr lvl="2"/>
            <a:endParaRPr lang="fr-CA" noProof="1"/>
          </a:p>
          <a:p>
            <a:pPr marL="536575" lvl="2" indent="0">
              <a:buNone/>
            </a:pPr>
            <a:endParaRPr lang="fr-CA" noProof="1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630A4D5-EDA4-4984-9340-20504F53A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358651"/>
            <a:ext cx="0" cy="5020377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9300" y="1478657"/>
            <a:ext cx="4414795" cy="360000"/>
          </a:xfrm>
        </p:spPr>
        <p:txBody>
          <a:bodyPr rtlCol="0"/>
          <a:lstStyle/>
          <a:p>
            <a:r>
              <a:rPr lang="fr-CA" dirty="0"/>
              <a:t>Matériel nécessaire 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9296" y="2224027"/>
            <a:ext cx="4414799" cy="2109400"/>
          </a:xfrm>
        </p:spPr>
        <p:txBody>
          <a:bodyPr rtlCol="0"/>
          <a:lstStyle/>
          <a:p>
            <a:pPr>
              <a:buFontTx/>
              <a:buChar char="-"/>
            </a:pPr>
            <a:r>
              <a:rPr lang="fr-CA" dirty="0"/>
              <a:t>Pour les écoles: </a:t>
            </a:r>
          </a:p>
          <a:p>
            <a:pPr lvl="1"/>
            <a:r>
              <a:rPr lang="fr-CA" sz="1400" dirty="0"/>
              <a:t>1 ordinateur connecté à internet (avec haut-parleurs, micro et webcam activés) </a:t>
            </a:r>
          </a:p>
          <a:p>
            <a:pPr lvl="1"/>
            <a:r>
              <a:rPr lang="fr-CA" sz="1400" dirty="0"/>
              <a:t>1 projecteur ou un écran, soit un tableau TBI ou une télévision.</a:t>
            </a:r>
          </a:p>
          <a:p>
            <a:pPr lvl="1"/>
            <a:r>
              <a:rPr lang="fr-CA" sz="1400" dirty="0"/>
              <a:t>Application Teams</a:t>
            </a:r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r>
              <a:rPr lang="fr-CA" dirty="0"/>
              <a:t>Pour le musée:</a:t>
            </a:r>
          </a:p>
          <a:p>
            <a:pPr lvl="1"/>
            <a:r>
              <a:rPr lang="fr-CA" sz="1400" dirty="0"/>
              <a:t>1 ordinateur connecté à internet et relié à un télévision (pour une meilleure vision de la classe)</a:t>
            </a:r>
          </a:p>
          <a:p>
            <a:pPr lvl="1"/>
            <a:r>
              <a:rPr lang="fr-CA" sz="1400" dirty="0"/>
              <a:t>1 casque d’écoute avec micro intégré</a:t>
            </a:r>
          </a:p>
          <a:p>
            <a:pPr lvl="1"/>
            <a:r>
              <a:rPr lang="fr-CA" sz="1400" dirty="0"/>
              <a:t>Application Teams</a:t>
            </a:r>
          </a:p>
          <a:p>
            <a:pPr rtl="0"/>
            <a:endParaRPr lang="fr-CA" noProof="1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smtClean="0"/>
              <a:pPr rtl="0"/>
              <a:t>3</a:t>
            </a:fld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E3BC381-699B-F648-B1D4-9C68693306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86" y="5747657"/>
            <a:ext cx="876513" cy="8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CB53C1-5B65-0842-A3D1-0D155E06C8F2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1" y="205773"/>
            <a:ext cx="6993300" cy="540000"/>
          </a:xfrm>
        </p:spPr>
        <p:txBody>
          <a:bodyPr rtlCol="0"/>
          <a:lstStyle/>
          <a:p>
            <a:r>
              <a:rPr lang="fr-CA" sz="3600" dirty="0"/>
              <a:t>Offre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4" y="900000"/>
            <a:ext cx="6992907" cy="5598000"/>
          </a:xfrm>
        </p:spPr>
        <p:txBody>
          <a:bodyPr rtlCol="0"/>
          <a:lstStyle/>
          <a:p>
            <a:pPr marL="0" indent="0">
              <a:buNone/>
            </a:pPr>
            <a:r>
              <a:rPr lang="fr-CA" b="1" dirty="0"/>
              <a:t>Détails de l’offre :</a:t>
            </a:r>
          </a:p>
          <a:p>
            <a:r>
              <a:rPr lang="fr-CA" dirty="0"/>
              <a:t>Offert du mardi au vendredi, de 10h à 16h, sur réservation</a:t>
            </a:r>
          </a:p>
          <a:p>
            <a:r>
              <a:rPr lang="fr-CA" noProof="1"/>
              <a:t>Durée: de 50min à 1h selon la durée du cours en classe</a:t>
            </a:r>
          </a:p>
          <a:p>
            <a:r>
              <a:rPr lang="fr-CA" noProof="1"/>
              <a:t>Réservation à l’avance par courriel</a:t>
            </a:r>
          </a:p>
          <a:p>
            <a:r>
              <a:rPr lang="fr-CA" noProof="1"/>
              <a:t>Invitation Teams à accepter pour rejoindre la visite à la date et l’heure prévue.</a:t>
            </a:r>
          </a:p>
          <a:p>
            <a:r>
              <a:rPr lang="fr-CA" noProof="1"/>
              <a:t>D’ici février 2021, 3 visites virtuelles scolaires disponibles :</a:t>
            </a:r>
          </a:p>
          <a:p>
            <a:pPr lvl="2"/>
            <a:r>
              <a:rPr lang="fr-CA" noProof="1"/>
              <a:t>« En direct de l’histoire »</a:t>
            </a:r>
          </a:p>
          <a:p>
            <a:pPr lvl="2"/>
            <a:r>
              <a:rPr lang="fr-CA" noProof="1"/>
              <a:t>« À la découverte du 19</a:t>
            </a:r>
            <a:r>
              <a:rPr lang="fr-CA" baseline="30000" noProof="1"/>
              <a:t>e</a:t>
            </a:r>
            <a:r>
              <a:rPr lang="fr-CA" noProof="1"/>
              <a:t> siècle »</a:t>
            </a:r>
          </a:p>
          <a:p>
            <a:pPr lvl="2"/>
            <a:r>
              <a:rPr lang="fr-CA" noProof="1"/>
              <a:t>« Je découvre le musée »</a:t>
            </a:r>
          </a:p>
          <a:p>
            <a:r>
              <a:rPr lang="fr-CA" noProof="1"/>
              <a:t>Sous-titres disponibles (français, anglais) pour les vidéos</a:t>
            </a:r>
          </a:p>
          <a:p>
            <a:r>
              <a:rPr lang="fr-CA" noProof="1"/>
              <a:t>Envoi d’outils pédagogiques suite à la visite pour continuer la discussion en classe</a:t>
            </a:r>
          </a:p>
          <a:p>
            <a:r>
              <a:rPr lang="fr-CA" noProof="1"/>
              <a:t>Tarification pour une classe de 30 élèves maximum</a:t>
            </a:r>
          </a:p>
          <a:p>
            <a:pPr marL="0" indent="0">
              <a:buNone/>
            </a:pPr>
            <a:endParaRPr lang="fr-CA" dirty="0"/>
          </a:p>
          <a:p>
            <a:pPr marL="606425" lvl="1" indent="-342900">
              <a:buFont typeface="+mj-lt"/>
              <a:buAutoNum type="arabicPeriod"/>
            </a:pPr>
            <a:endParaRPr lang="fr-CA" dirty="0"/>
          </a:p>
          <a:p>
            <a:pPr rtl="0"/>
            <a:endParaRPr lang="fr-CA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smtClean="0"/>
              <a:pPr rtl="0"/>
              <a:t>4</a:t>
            </a:fld>
            <a:endParaRPr lang="fr-CA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2966BA9-78AA-C84A-82EC-29645105C8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86" y="5747657"/>
            <a:ext cx="876513" cy="84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4E8019-F718-A84D-8A88-86088EA0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73" y="553708"/>
            <a:ext cx="3126013" cy="2069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B6063A-9EB2-484D-A018-8015F0D34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692" y="3155420"/>
            <a:ext cx="3047907" cy="20690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A58D1-2DD8-9140-924D-510FBDA9DEC0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3906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1" y="205773"/>
            <a:ext cx="6993300" cy="540000"/>
          </a:xfrm>
        </p:spPr>
        <p:txBody>
          <a:bodyPr rtlCol="0"/>
          <a:lstStyle/>
          <a:p>
            <a:r>
              <a:rPr lang="fr-FR" sz="3600" dirty="0"/>
              <a:t>Perspectives, bilan</a:t>
            </a:r>
            <a:endParaRPr lang="fr-CA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5" y="900000"/>
            <a:ext cx="6992906" cy="5958000"/>
          </a:xfrm>
        </p:spPr>
        <p:txBody>
          <a:bodyPr rtlCol="0"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Début du projet le 20 octobre 2020</a:t>
            </a:r>
          </a:p>
          <a:p>
            <a:r>
              <a:rPr lang="fr-FR" dirty="0"/>
              <a:t>17 classes ont déjà participé (500 élèves)</a:t>
            </a:r>
          </a:p>
          <a:p>
            <a:r>
              <a:rPr lang="fr-FR" dirty="0"/>
              <a:t>À l’heure actuelle, 35 classes ont réservé leur visite virtuelle</a:t>
            </a:r>
          </a:p>
          <a:p>
            <a:r>
              <a:rPr lang="fr-FR" dirty="0"/>
              <a:t>Développement de notre offre de visite virtuelle en 2021 (3 autres visites sont en cours de développement)</a:t>
            </a:r>
          </a:p>
          <a:p>
            <a:r>
              <a:rPr lang="fr-FR" dirty="0"/>
              <a:t>Rejoindre les écoles virtuelles qui offrent des cours à distance</a:t>
            </a:r>
          </a:p>
          <a:p>
            <a:pPr marL="0" indent="0">
              <a:buNone/>
            </a:pPr>
            <a:endParaRPr lang="fr-CA" dirty="0"/>
          </a:p>
          <a:p>
            <a:pPr marL="606425" lvl="1" indent="-342900">
              <a:buFont typeface="+mj-lt"/>
              <a:buAutoNum type="arabicPeriod"/>
            </a:pPr>
            <a:endParaRPr lang="fr-CA" dirty="0"/>
          </a:p>
          <a:p>
            <a:pPr rtl="0"/>
            <a:endParaRPr lang="fr-CA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fr-CA" smtClean="0"/>
              <a:pPr rtl="0"/>
              <a:t>5</a:t>
            </a:fld>
            <a:endParaRPr lang="fr-CA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2966BA9-78AA-C84A-82EC-29645105C8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86" y="5747657"/>
            <a:ext cx="876513" cy="84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8C99DE-9E88-8843-83BE-636E817E8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9" y="1578703"/>
            <a:ext cx="3754428" cy="28158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0DE98F-99CF-154F-96AB-4100D088F826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3302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83" y="1881187"/>
            <a:ext cx="3759807" cy="1547813"/>
          </a:xfrm>
        </p:spPr>
        <p:txBody>
          <a:bodyPr rtlCol="0"/>
          <a:lstStyle/>
          <a:p>
            <a:pPr rtl="0"/>
            <a:r>
              <a:rPr lang="fr-CA" dirty="0"/>
              <a:t>Merci !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301" y="3915562"/>
            <a:ext cx="3756943" cy="252000"/>
          </a:xfrm>
        </p:spPr>
        <p:txBody>
          <a:bodyPr rtlCol="0"/>
          <a:lstStyle/>
          <a:p>
            <a:pPr rtl="0"/>
            <a:r>
              <a:rPr lang="fr-CA" noProof="1"/>
              <a:t>Caroline Streff</a:t>
            </a:r>
          </a:p>
        </p:txBody>
      </p:sp>
      <p:pic>
        <p:nvPicPr>
          <p:cNvPr id="18" name="Graphisme 17" descr="Icône d’enveloppe" title="Icône d’e-mail du présentateur">
            <a:extLst>
              <a:ext uri="{FF2B5EF4-FFF2-40B4-BE49-F238E27FC236}">
                <a16:creationId xmlns:a16="http://schemas.microsoft.com/office/drawing/2014/main" id="{6D49048B-2AA4-42B7-9454-4E76924BC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972" y="4301393"/>
            <a:ext cx="218900" cy="21890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5430" y="4284843"/>
            <a:ext cx="3462814" cy="252000"/>
          </a:xfrm>
        </p:spPr>
        <p:txBody>
          <a:bodyPr rtlCol="0"/>
          <a:lstStyle/>
          <a:p>
            <a:pPr rtl="0"/>
            <a:r>
              <a:rPr lang="fr-CA" noProof="1"/>
              <a:t>cstreff@pacmusee.qc.ca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0F12597-AABE-455F-AE27-B788519B2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9813" y="308601"/>
            <a:ext cx="445684" cy="444742"/>
            <a:chOff x="5660231" y="2993234"/>
            <a:chExt cx="868511" cy="866677"/>
          </a:xfrm>
        </p:grpSpPr>
        <p:sp>
          <p:nvSpPr>
            <p:cNvPr id="15" name="Forme libre : Forme 14">
              <a:extLst>
                <a:ext uri="{FF2B5EF4-FFF2-40B4-BE49-F238E27FC236}">
                  <a16:creationId xmlns:a16="http://schemas.microsoft.com/office/drawing/2014/main" id="{559EE1F1-B897-408A-A84B-C550FFD08D48}"/>
                </a:ext>
              </a:extLst>
            </p:cNvPr>
            <p:cNvSpPr/>
            <p:nvPr/>
          </p:nvSpPr>
          <p:spPr>
            <a:xfrm>
              <a:off x="5660231" y="3288411"/>
              <a:ext cx="571500" cy="571500"/>
            </a:xfrm>
            <a:custGeom>
              <a:avLst/>
              <a:gdLst>
                <a:gd name="connsiteX0" fmla="*/ 288179 w 571500"/>
                <a:gd name="connsiteY0" fmla="*/ 7144 h 571500"/>
                <a:gd name="connsiteX1" fmla="*/ 7144 w 571500"/>
                <a:gd name="connsiteY1" fmla="*/ 288179 h 571500"/>
                <a:gd name="connsiteX2" fmla="*/ 288179 w 571500"/>
                <a:gd name="connsiteY2" fmla="*/ 569214 h 571500"/>
                <a:gd name="connsiteX3" fmla="*/ 569214 w 571500"/>
                <a:gd name="connsiteY3" fmla="*/ 288179 h 571500"/>
                <a:gd name="connsiteX4" fmla="*/ 288179 w 571500"/>
                <a:gd name="connsiteY4" fmla="*/ 7144 h 571500"/>
                <a:gd name="connsiteX5" fmla="*/ 288179 w 571500"/>
                <a:gd name="connsiteY5" fmla="*/ 531114 h 571500"/>
                <a:gd name="connsiteX6" fmla="*/ 45244 w 571500"/>
                <a:gd name="connsiteY6" fmla="*/ 288179 h 571500"/>
                <a:gd name="connsiteX7" fmla="*/ 288179 w 571500"/>
                <a:gd name="connsiteY7" fmla="*/ 45244 h 571500"/>
                <a:gd name="connsiteX8" fmla="*/ 531114 w 571500"/>
                <a:gd name="connsiteY8" fmla="*/ 288179 h 571500"/>
                <a:gd name="connsiteX9" fmla="*/ 288179 w 571500"/>
                <a:gd name="connsiteY9" fmla="*/ 53111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0" h="571500">
                  <a:moveTo>
                    <a:pt x="288179" y="7144"/>
                  </a:moveTo>
                  <a:cubicBezTo>
                    <a:pt x="133217" y="7144"/>
                    <a:pt x="7144" y="133217"/>
                    <a:pt x="7144" y="288179"/>
                  </a:cubicBezTo>
                  <a:cubicBezTo>
                    <a:pt x="7144" y="443141"/>
                    <a:pt x="133217" y="569214"/>
                    <a:pt x="288179" y="569214"/>
                  </a:cubicBezTo>
                  <a:cubicBezTo>
                    <a:pt x="443141" y="569214"/>
                    <a:pt x="569214" y="443151"/>
                    <a:pt x="569214" y="288179"/>
                  </a:cubicBezTo>
                  <a:cubicBezTo>
                    <a:pt x="569214" y="133207"/>
                    <a:pt x="443141" y="7144"/>
                    <a:pt x="288179" y="7144"/>
                  </a:cubicBezTo>
                  <a:close/>
                  <a:moveTo>
                    <a:pt x="288179" y="531114"/>
                  </a:moveTo>
                  <a:cubicBezTo>
                    <a:pt x="154219" y="531114"/>
                    <a:pt x="45244" y="422138"/>
                    <a:pt x="45244" y="288179"/>
                  </a:cubicBezTo>
                  <a:cubicBezTo>
                    <a:pt x="45244" y="154219"/>
                    <a:pt x="154219" y="45244"/>
                    <a:pt x="288179" y="45244"/>
                  </a:cubicBezTo>
                  <a:cubicBezTo>
                    <a:pt x="422138" y="45244"/>
                    <a:pt x="531114" y="154229"/>
                    <a:pt x="531114" y="288179"/>
                  </a:cubicBezTo>
                  <a:cubicBezTo>
                    <a:pt x="531114" y="422129"/>
                    <a:pt x="422129" y="531114"/>
                    <a:pt x="288179" y="53111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33469D8-D3DC-4362-8C73-DB3F504C5B01}"/>
                </a:ext>
              </a:extLst>
            </p:cNvPr>
            <p:cNvSpPr/>
            <p:nvPr/>
          </p:nvSpPr>
          <p:spPr>
            <a:xfrm>
              <a:off x="5778589" y="3406883"/>
              <a:ext cx="171450" cy="171450"/>
            </a:xfrm>
            <a:custGeom>
              <a:avLst/>
              <a:gdLst>
                <a:gd name="connsiteX0" fmla="*/ 47844 w 171450"/>
                <a:gd name="connsiteY0" fmla="*/ 101613 h 171450"/>
                <a:gd name="connsiteX1" fmla="*/ 45253 w 171450"/>
                <a:gd name="connsiteY1" fmla="*/ 87068 h 171450"/>
                <a:gd name="connsiteX2" fmla="*/ 87068 w 171450"/>
                <a:gd name="connsiteY2" fmla="*/ 45244 h 171450"/>
                <a:gd name="connsiteX3" fmla="*/ 128883 w 171450"/>
                <a:gd name="connsiteY3" fmla="*/ 87068 h 171450"/>
                <a:gd name="connsiteX4" fmla="*/ 87116 w 171450"/>
                <a:gd name="connsiteY4" fmla="*/ 128883 h 171450"/>
                <a:gd name="connsiteX5" fmla="*/ 68085 w 171450"/>
                <a:gd name="connsiteY5" fmla="*/ 147952 h 171450"/>
                <a:gd name="connsiteX6" fmla="*/ 87135 w 171450"/>
                <a:gd name="connsiteY6" fmla="*/ 166983 h 171450"/>
                <a:gd name="connsiteX7" fmla="*/ 87154 w 171450"/>
                <a:gd name="connsiteY7" fmla="*/ 166983 h 171450"/>
                <a:gd name="connsiteX8" fmla="*/ 166973 w 171450"/>
                <a:gd name="connsiteY8" fmla="*/ 87068 h 171450"/>
                <a:gd name="connsiteX9" fmla="*/ 87058 w 171450"/>
                <a:gd name="connsiteY9" fmla="*/ 7144 h 171450"/>
                <a:gd name="connsiteX10" fmla="*/ 7144 w 171450"/>
                <a:gd name="connsiteY10" fmla="*/ 87068 h 171450"/>
                <a:gd name="connsiteX11" fmla="*/ 12125 w 171450"/>
                <a:gd name="connsiteY11" fmla="*/ 114881 h 171450"/>
                <a:gd name="connsiteX12" fmla="*/ 36614 w 171450"/>
                <a:gd name="connsiteY12" fmla="*/ 126111 h 171450"/>
                <a:gd name="connsiteX13" fmla="*/ 47844 w 171450"/>
                <a:gd name="connsiteY13" fmla="*/ 10161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171450">
                  <a:moveTo>
                    <a:pt x="47844" y="101613"/>
                  </a:moveTo>
                  <a:cubicBezTo>
                    <a:pt x="46120" y="96974"/>
                    <a:pt x="45253" y="92078"/>
                    <a:pt x="45253" y="87068"/>
                  </a:cubicBezTo>
                  <a:cubicBezTo>
                    <a:pt x="45253" y="64008"/>
                    <a:pt x="64008" y="45244"/>
                    <a:pt x="87068" y="45244"/>
                  </a:cubicBezTo>
                  <a:cubicBezTo>
                    <a:pt x="110128" y="45244"/>
                    <a:pt x="128883" y="64008"/>
                    <a:pt x="128883" y="87068"/>
                  </a:cubicBezTo>
                  <a:cubicBezTo>
                    <a:pt x="128883" y="110099"/>
                    <a:pt x="110147" y="128854"/>
                    <a:pt x="87116" y="128883"/>
                  </a:cubicBezTo>
                  <a:cubicBezTo>
                    <a:pt x="76600" y="128892"/>
                    <a:pt x="68075" y="137427"/>
                    <a:pt x="68085" y="147952"/>
                  </a:cubicBezTo>
                  <a:cubicBezTo>
                    <a:pt x="68094" y="158477"/>
                    <a:pt x="76619" y="166983"/>
                    <a:pt x="87135" y="166983"/>
                  </a:cubicBezTo>
                  <a:cubicBezTo>
                    <a:pt x="87135" y="166983"/>
                    <a:pt x="87144" y="166983"/>
                    <a:pt x="87154" y="166983"/>
                  </a:cubicBezTo>
                  <a:cubicBezTo>
                    <a:pt x="131169" y="166935"/>
                    <a:pt x="166973" y="131083"/>
                    <a:pt x="166973" y="87068"/>
                  </a:cubicBezTo>
                  <a:cubicBezTo>
                    <a:pt x="166973" y="42996"/>
                    <a:pt x="131121" y="7144"/>
                    <a:pt x="87058" y="7144"/>
                  </a:cubicBezTo>
                  <a:cubicBezTo>
                    <a:pt x="42996" y="7144"/>
                    <a:pt x="7144" y="42996"/>
                    <a:pt x="7144" y="87068"/>
                  </a:cubicBezTo>
                  <a:cubicBezTo>
                    <a:pt x="7144" y="96631"/>
                    <a:pt x="8820" y="105985"/>
                    <a:pt x="12125" y="114881"/>
                  </a:cubicBezTo>
                  <a:cubicBezTo>
                    <a:pt x="15783" y="124749"/>
                    <a:pt x="26737" y="129759"/>
                    <a:pt x="36614" y="126111"/>
                  </a:cubicBezTo>
                  <a:cubicBezTo>
                    <a:pt x="46492" y="122434"/>
                    <a:pt x="51511" y="111471"/>
                    <a:pt x="47844" y="1016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6D60673-90C1-4A3B-B705-02383760807C}"/>
                </a:ext>
              </a:extLst>
            </p:cNvPr>
            <p:cNvSpPr/>
            <p:nvPr/>
          </p:nvSpPr>
          <p:spPr>
            <a:xfrm>
              <a:off x="6007446" y="3504769"/>
              <a:ext cx="142875" cy="142875"/>
            </a:xfrm>
            <a:custGeom>
              <a:avLst/>
              <a:gdLst>
                <a:gd name="connsiteX0" fmla="*/ 97184 w 142875"/>
                <a:gd name="connsiteY0" fmla="*/ 61648 h 142875"/>
                <a:gd name="connsiteX1" fmla="*/ 99041 w 142875"/>
                <a:gd name="connsiteY1" fmla="*/ 71506 h 142875"/>
                <a:gd name="connsiteX2" fmla="*/ 72142 w 142875"/>
                <a:gd name="connsiteY2" fmla="*/ 98395 h 142875"/>
                <a:gd name="connsiteX3" fmla="*/ 45244 w 142875"/>
                <a:gd name="connsiteY3" fmla="*/ 71506 h 142875"/>
                <a:gd name="connsiteX4" fmla="*/ 67618 w 142875"/>
                <a:gd name="connsiteY4" fmla="*/ 44989 h 142875"/>
                <a:gd name="connsiteX5" fmla="*/ 83239 w 142875"/>
                <a:gd name="connsiteY5" fmla="*/ 23033 h 142875"/>
                <a:gd name="connsiteX6" fmla="*/ 61293 w 142875"/>
                <a:gd name="connsiteY6" fmla="*/ 7403 h 142875"/>
                <a:gd name="connsiteX7" fmla="*/ 7144 w 142875"/>
                <a:gd name="connsiteY7" fmla="*/ 71497 h 142875"/>
                <a:gd name="connsiteX8" fmla="*/ 72142 w 142875"/>
                <a:gd name="connsiteY8" fmla="*/ 136486 h 142875"/>
                <a:gd name="connsiteX9" fmla="*/ 137141 w 142875"/>
                <a:gd name="connsiteY9" fmla="*/ 71497 h 142875"/>
                <a:gd name="connsiteX10" fmla="*/ 132617 w 142875"/>
                <a:gd name="connsiteY10" fmla="*/ 47646 h 142875"/>
                <a:gd name="connsiteX11" fmla="*/ 107899 w 142875"/>
                <a:gd name="connsiteY11" fmla="*/ 36921 h 142875"/>
                <a:gd name="connsiteX12" fmla="*/ 97184 w 142875"/>
                <a:gd name="connsiteY12" fmla="*/ 6164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" h="142875">
                  <a:moveTo>
                    <a:pt x="97184" y="61648"/>
                  </a:moveTo>
                  <a:cubicBezTo>
                    <a:pt x="98412" y="64772"/>
                    <a:pt x="99041" y="68096"/>
                    <a:pt x="99041" y="71506"/>
                  </a:cubicBezTo>
                  <a:cubicBezTo>
                    <a:pt x="99041" y="86337"/>
                    <a:pt x="86973" y="98395"/>
                    <a:pt x="72142" y="98395"/>
                  </a:cubicBezTo>
                  <a:cubicBezTo>
                    <a:pt x="57312" y="98395"/>
                    <a:pt x="45244" y="86327"/>
                    <a:pt x="45244" y="71506"/>
                  </a:cubicBezTo>
                  <a:cubicBezTo>
                    <a:pt x="45244" y="58314"/>
                    <a:pt x="54654" y="47160"/>
                    <a:pt x="67618" y="44989"/>
                  </a:cubicBezTo>
                  <a:cubicBezTo>
                    <a:pt x="77991" y="43236"/>
                    <a:pt x="84992" y="33406"/>
                    <a:pt x="83239" y="23033"/>
                  </a:cubicBezTo>
                  <a:cubicBezTo>
                    <a:pt x="81486" y="12661"/>
                    <a:pt x="71657" y="5688"/>
                    <a:pt x="61293" y="7403"/>
                  </a:cubicBezTo>
                  <a:cubicBezTo>
                    <a:pt x="29918" y="12689"/>
                    <a:pt x="7144" y="39645"/>
                    <a:pt x="7144" y="71497"/>
                  </a:cubicBezTo>
                  <a:cubicBezTo>
                    <a:pt x="7144" y="107339"/>
                    <a:pt x="36300" y="136486"/>
                    <a:pt x="72142" y="136486"/>
                  </a:cubicBezTo>
                  <a:cubicBezTo>
                    <a:pt x="107985" y="136486"/>
                    <a:pt x="137141" y="107330"/>
                    <a:pt x="137141" y="71497"/>
                  </a:cubicBezTo>
                  <a:cubicBezTo>
                    <a:pt x="137141" y="63277"/>
                    <a:pt x="135617" y="55247"/>
                    <a:pt x="132617" y="47646"/>
                  </a:cubicBezTo>
                  <a:cubicBezTo>
                    <a:pt x="128749" y="37864"/>
                    <a:pt x="117672" y="33073"/>
                    <a:pt x="107899" y="36921"/>
                  </a:cubicBezTo>
                  <a:cubicBezTo>
                    <a:pt x="98127" y="40788"/>
                    <a:pt x="93316" y="51856"/>
                    <a:pt x="97184" y="616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41908B8-1FD7-4EE4-AE25-1C45D34F1498}"/>
                </a:ext>
              </a:extLst>
            </p:cNvPr>
            <p:cNvSpPr/>
            <p:nvPr/>
          </p:nvSpPr>
          <p:spPr>
            <a:xfrm>
              <a:off x="5819742" y="3637845"/>
              <a:ext cx="152400" cy="142875"/>
            </a:xfrm>
            <a:custGeom>
              <a:avLst/>
              <a:gdLst>
                <a:gd name="connsiteX0" fmla="*/ 77414 w 152400"/>
                <a:gd name="connsiteY0" fmla="*/ 7144 h 142875"/>
                <a:gd name="connsiteX1" fmla="*/ 27703 w 152400"/>
                <a:gd name="connsiteY1" fmla="*/ 27737 h 142875"/>
                <a:gd name="connsiteX2" fmla="*/ 27703 w 152400"/>
                <a:gd name="connsiteY2" fmla="*/ 127168 h 142875"/>
                <a:gd name="connsiteX3" fmla="*/ 49382 w 152400"/>
                <a:gd name="connsiteY3" fmla="*/ 141932 h 142875"/>
                <a:gd name="connsiteX4" fmla="*/ 56964 w 152400"/>
                <a:gd name="connsiteY4" fmla="*/ 143523 h 142875"/>
                <a:gd name="connsiteX5" fmla="*/ 74443 w 152400"/>
                <a:gd name="connsiteY5" fmla="*/ 132055 h 142875"/>
                <a:gd name="connsiteX6" fmla="*/ 64556 w 152400"/>
                <a:gd name="connsiteY6" fmla="*/ 106994 h 142875"/>
                <a:gd name="connsiteX7" fmla="*/ 54631 w 152400"/>
                <a:gd name="connsiteY7" fmla="*/ 100222 h 142875"/>
                <a:gd name="connsiteX8" fmla="*/ 54631 w 152400"/>
                <a:gd name="connsiteY8" fmla="*/ 54673 h 142875"/>
                <a:gd name="connsiteX9" fmla="*/ 100170 w 152400"/>
                <a:gd name="connsiteY9" fmla="*/ 54673 h 142875"/>
                <a:gd name="connsiteX10" fmla="*/ 103675 w 152400"/>
                <a:gd name="connsiteY10" fmla="*/ 96088 h 142875"/>
                <a:gd name="connsiteX11" fmla="*/ 108152 w 152400"/>
                <a:gd name="connsiteY11" fmla="*/ 122653 h 142875"/>
                <a:gd name="connsiteX12" fmla="*/ 134717 w 152400"/>
                <a:gd name="connsiteY12" fmla="*/ 118167 h 142875"/>
                <a:gd name="connsiteX13" fmla="*/ 127106 w 152400"/>
                <a:gd name="connsiteY13" fmla="*/ 27737 h 142875"/>
                <a:gd name="connsiteX14" fmla="*/ 77414 w 152400"/>
                <a:gd name="connsiteY1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142875">
                  <a:moveTo>
                    <a:pt x="77414" y="7144"/>
                  </a:moveTo>
                  <a:cubicBezTo>
                    <a:pt x="58631" y="7144"/>
                    <a:pt x="40981" y="14459"/>
                    <a:pt x="27703" y="27737"/>
                  </a:cubicBezTo>
                  <a:cubicBezTo>
                    <a:pt x="291" y="55150"/>
                    <a:pt x="291" y="99755"/>
                    <a:pt x="27703" y="127168"/>
                  </a:cubicBezTo>
                  <a:cubicBezTo>
                    <a:pt x="33990" y="133445"/>
                    <a:pt x="41286" y="138417"/>
                    <a:pt x="49382" y="141932"/>
                  </a:cubicBezTo>
                  <a:cubicBezTo>
                    <a:pt x="51859" y="143008"/>
                    <a:pt x="54431" y="143523"/>
                    <a:pt x="56964" y="143523"/>
                  </a:cubicBezTo>
                  <a:cubicBezTo>
                    <a:pt x="64318" y="143523"/>
                    <a:pt x="71328" y="139236"/>
                    <a:pt x="74443" y="132055"/>
                  </a:cubicBezTo>
                  <a:cubicBezTo>
                    <a:pt x="78634" y="122396"/>
                    <a:pt x="74214" y="111185"/>
                    <a:pt x="64556" y="106994"/>
                  </a:cubicBezTo>
                  <a:cubicBezTo>
                    <a:pt x="60850" y="105385"/>
                    <a:pt x="57517" y="103108"/>
                    <a:pt x="54631" y="100222"/>
                  </a:cubicBezTo>
                  <a:cubicBezTo>
                    <a:pt x="42077" y="87668"/>
                    <a:pt x="42077" y="67227"/>
                    <a:pt x="54631" y="54673"/>
                  </a:cubicBezTo>
                  <a:cubicBezTo>
                    <a:pt x="66785" y="42501"/>
                    <a:pt x="88006" y="42510"/>
                    <a:pt x="100170" y="54673"/>
                  </a:cubicBezTo>
                  <a:cubicBezTo>
                    <a:pt x="111333" y="65837"/>
                    <a:pt x="112809" y="83248"/>
                    <a:pt x="103675" y="96088"/>
                  </a:cubicBezTo>
                  <a:cubicBezTo>
                    <a:pt x="97569" y="104651"/>
                    <a:pt x="99579" y="116548"/>
                    <a:pt x="108152" y="122653"/>
                  </a:cubicBezTo>
                  <a:cubicBezTo>
                    <a:pt x="116715" y="128740"/>
                    <a:pt x="128611" y="126749"/>
                    <a:pt x="134717" y="118167"/>
                  </a:cubicBezTo>
                  <a:cubicBezTo>
                    <a:pt x="154672" y="90135"/>
                    <a:pt x="151471" y="52092"/>
                    <a:pt x="127106" y="27737"/>
                  </a:cubicBezTo>
                  <a:cubicBezTo>
                    <a:pt x="113848" y="14449"/>
                    <a:pt x="96188" y="7144"/>
                    <a:pt x="77414" y="71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4B17393E-C1C4-43DA-A6B1-3ABA77082A89}"/>
                </a:ext>
              </a:extLst>
            </p:cNvPr>
            <p:cNvSpPr/>
            <p:nvPr/>
          </p:nvSpPr>
          <p:spPr>
            <a:xfrm>
              <a:off x="6170593" y="3013169"/>
              <a:ext cx="333375" cy="333375"/>
            </a:xfrm>
            <a:custGeom>
              <a:avLst/>
              <a:gdLst>
                <a:gd name="connsiteX0" fmla="*/ 12723 w 333375"/>
                <a:gd name="connsiteY0" fmla="*/ 328515 h 333375"/>
                <a:gd name="connsiteX1" fmla="*/ 26191 w 333375"/>
                <a:gd name="connsiteY1" fmla="*/ 334097 h 333375"/>
                <a:gd name="connsiteX2" fmla="*/ 39660 w 333375"/>
                <a:gd name="connsiteY2" fmla="*/ 328515 h 333375"/>
                <a:gd name="connsiteX3" fmla="*/ 328515 w 333375"/>
                <a:gd name="connsiteY3" fmla="*/ 39660 h 333375"/>
                <a:gd name="connsiteX4" fmla="*/ 328515 w 333375"/>
                <a:gd name="connsiteY4" fmla="*/ 12723 h 333375"/>
                <a:gd name="connsiteX5" fmla="*/ 301578 w 333375"/>
                <a:gd name="connsiteY5" fmla="*/ 12723 h 333375"/>
                <a:gd name="connsiteX6" fmla="*/ 12723 w 333375"/>
                <a:gd name="connsiteY6" fmla="*/ 301578 h 333375"/>
                <a:gd name="connsiteX7" fmla="*/ 12723 w 333375"/>
                <a:gd name="connsiteY7" fmla="*/ 32851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333375">
                  <a:moveTo>
                    <a:pt x="12723" y="328515"/>
                  </a:moveTo>
                  <a:cubicBezTo>
                    <a:pt x="16438" y="332239"/>
                    <a:pt x="21315" y="334097"/>
                    <a:pt x="26191" y="334097"/>
                  </a:cubicBezTo>
                  <a:cubicBezTo>
                    <a:pt x="31068" y="334097"/>
                    <a:pt x="35945" y="332239"/>
                    <a:pt x="39660" y="328515"/>
                  </a:cubicBezTo>
                  <a:lnTo>
                    <a:pt x="328515" y="39660"/>
                  </a:lnTo>
                  <a:cubicBezTo>
                    <a:pt x="335954" y="32221"/>
                    <a:pt x="335954" y="20162"/>
                    <a:pt x="328515" y="12723"/>
                  </a:cubicBezTo>
                  <a:cubicBezTo>
                    <a:pt x="321085" y="5284"/>
                    <a:pt x="309008" y="5284"/>
                    <a:pt x="301578" y="12723"/>
                  </a:cubicBezTo>
                  <a:lnTo>
                    <a:pt x="12723" y="301578"/>
                  </a:lnTo>
                  <a:cubicBezTo>
                    <a:pt x="5284" y="309017"/>
                    <a:pt x="5284" y="321076"/>
                    <a:pt x="12723" y="328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C0F054A-6FFE-4012-93EE-568C5B1B2A42}"/>
                </a:ext>
              </a:extLst>
            </p:cNvPr>
            <p:cNvSpPr/>
            <p:nvPr/>
          </p:nvSpPr>
          <p:spPr>
            <a:xfrm>
              <a:off x="6058150" y="2993234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14 h 285750"/>
                <a:gd name="connsiteX2" fmla="*/ 12723 w 285750"/>
                <a:gd name="connsiteY2" fmla="*/ 276051 h 285750"/>
                <a:gd name="connsiteX3" fmla="*/ 26191 w 285750"/>
                <a:gd name="connsiteY3" fmla="*/ 281633 h 285750"/>
                <a:gd name="connsiteX4" fmla="*/ 39660 w 285750"/>
                <a:gd name="connsiteY4" fmla="*/ 27605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14"/>
                  </a:lnTo>
                  <a:cubicBezTo>
                    <a:pt x="5284" y="256553"/>
                    <a:pt x="5284" y="268612"/>
                    <a:pt x="12723" y="276051"/>
                  </a:cubicBezTo>
                  <a:cubicBezTo>
                    <a:pt x="16438" y="279775"/>
                    <a:pt x="21315" y="281633"/>
                    <a:pt x="26191" y="281633"/>
                  </a:cubicBezTo>
                  <a:cubicBezTo>
                    <a:pt x="31068" y="281633"/>
                    <a:pt x="35945" y="279775"/>
                    <a:pt x="39660" y="27605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11AA75F-0393-4B2E-96E1-F088CC6A12EF}"/>
                </a:ext>
              </a:extLst>
            </p:cNvPr>
            <p:cNvSpPr/>
            <p:nvPr/>
          </p:nvSpPr>
          <p:spPr>
            <a:xfrm>
              <a:off x="6242992" y="3178076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24 h 285750"/>
                <a:gd name="connsiteX2" fmla="*/ 12723 w 285750"/>
                <a:gd name="connsiteY2" fmla="*/ 276061 h 285750"/>
                <a:gd name="connsiteX3" fmla="*/ 26191 w 285750"/>
                <a:gd name="connsiteY3" fmla="*/ 281642 h 285750"/>
                <a:gd name="connsiteX4" fmla="*/ 39660 w 285750"/>
                <a:gd name="connsiteY4" fmla="*/ 27606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24"/>
                  </a:lnTo>
                  <a:cubicBezTo>
                    <a:pt x="5284" y="256563"/>
                    <a:pt x="5284" y="268622"/>
                    <a:pt x="12723" y="276061"/>
                  </a:cubicBezTo>
                  <a:cubicBezTo>
                    <a:pt x="16438" y="279785"/>
                    <a:pt x="21315" y="281642"/>
                    <a:pt x="26191" y="281642"/>
                  </a:cubicBezTo>
                  <a:cubicBezTo>
                    <a:pt x="31068" y="281642"/>
                    <a:pt x="35945" y="279785"/>
                    <a:pt x="39660" y="27606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CA" dirty="0"/>
            </a:p>
          </p:txBody>
        </p:sp>
      </p:grpSp>
      <p:sp>
        <p:nvSpPr>
          <p:cNvPr id="9" name="Graphisme 14" descr="Contour de dinosaure">
            <a:extLst>
              <a:ext uri="{FF2B5EF4-FFF2-40B4-BE49-F238E27FC236}">
                <a16:creationId xmlns:a16="http://schemas.microsoft.com/office/drawing/2014/main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4946994" y="5307571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1DCE69A-183E-4D92-928A-CEE76B9E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’image 7" descr="Fillette avec couettes levant la main, avec tableau à l’arrière-plan">
            <a:extLst>
              <a:ext uri="{FF2B5EF4-FFF2-40B4-BE49-F238E27FC236}">
                <a16:creationId xmlns:a16="http://schemas.microsoft.com/office/drawing/2014/main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01097" y="1"/>
            <a:ext cx="4389475" cy="6677644"/>
          </a:xfr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8AC7204-9CEB-FF4B-B1BD-D3014F24B9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" y="5839836"/>
            <a:ext cx="876513" cy="8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E72AE6F-84F3-A747-A850-E3FFE90056FB}"/>
              </a:ext>
            </a:extLst>
          </p:cNvPr>
          <p:cNvSpPr/>
          <p:nvPr/>
        </p:nvSpPr>
        <p:spPr>
          <a:xfrm>
            <a:off x="0" y="6678000"/>
            <a:ext cx="1219199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043420.potx  -  Récupération" id="{609828E9-6B99-4C5B-A987-83B0CAA04650}" vid="{F5A84608-7167-4122-95A1-6BFB837739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678</TotalTime>
  <Words>455</Words>
  <Application>Microsoft Office PowerPoint</Application>
  <PresentationFormat>Grand écran</PresentationFormat>
  <Paragraphs>78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Sans Typewriter</vt:lpstr>
      <vt:lpstr>Times New Roman</vt:lpstr>
      <vt:lpstr>Tw Cen MT</vt:lpstr>
      <vt:lpstr>Thème Office</vt:lpstr>
      <vt:lpstr>Visites virtuelles  à Pointe-à-Callière</vt:lpstr>
      <vt:lpstr>Présentation, objectifs</vt:lpstr>
      <vt:lpstr>Techniques et outils</vt:lpstr>
      <vt:lpstr>Offre</vt:lpstr>
      <vt:lpstr>Perspectives, bilan</vt:lpstr>
      <vt:lpstr>Merci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Visites virtuelles au musée Pointe-à-Callière</dc:title>
  <dc:creator>Caroline Streff</dc:creator>
  <cp:lastModifiedBy>chastagnermarine29@gmail.com</cp:lastModifiedBy>
  <cp:revision>21</cp:revision>
  <dcterms:created xsi:type="dcterms:W3CDTF">2020-11-10T17:26:21Z</dcterms:created>
  <dcterms:modified xsi:type="dcterms:W3CDTF">2020-11-18T13:52:54Z</dcterms:modified>
</cp:coreProperties>
</file>