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20104100" cy="113093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15960" y="710640"/>
            <a:ext cx="55778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2880" cy="65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A1CEED5-3AAC-4C9E-9653-AEA2577B7997}" type="slidenum">
              <a:t>‹N°›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5960" y="710640"/>
            <a:ext cx="55778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2880" cy="65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836B229-1104-4158-8E32-8FEBCCED6CE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15960" y="710640"/>
            <a:ext cx="55778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2880" cy="65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821D0C1-E944-41BA-B469-E2A37E0A511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15960" y="710640"/>
            <a:ext cx="55778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2880" cy="65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16426C2-434C-4487-91B8-07B83C487ACF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0" y="0"/>
            <a:ext cx="20103480" cy="113068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15960" y="1044720"/>
            <a:ext cx="5577840" cy="58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2880" cy="65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782640" y="10037880"/>
            <a:ext cx="2280600" cy="65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 indent="0">
              <a:lnSpc>
                <a:spcPts val="2775"/>
              </a:lnSpc>
              <a:buNone/>
              <a:tabLst>
                <a:tab pos="0" algn="l"/>
              </a:tabLst>
              <a:defRPr lang="fr-FR" sz="2400" b="0" strike="noStrike" spc="-1">
                <a:solidFill>
                  <a:srgbClr val="6D6363"/>
                </a:solidFill>
                <a:latin typeface="Arial"/>
              </a:defRPr>
            </a:lvl1pPr>
          </a:lstStyle>
          <a:p>
            <a:pPr indent="0">
              <a:lnSpc>
                <a:spcPts val="2775"/>
              </a:lnSpc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rgbClr val="6D6363"/>
                </a:solidFill>
                <a:latin typeface="Arial"/>
              </a:rPr>
              <a:t>&lt;pied de page&gt;</a:t>
            </a:r>
            <a:endParaRPr lang="fr-FR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4474880" y="10517040"/>
            <a:ext cx="4623840" cy="27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FA19E4D-C387-4D91-B311-0A8B6BE5DCD1}" type="slidenum">
              <a:rPr lang="fr-FR" sz="1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dt" idx="3"/>
          </p:nvPr>
        </p:nvSpPr>
        <p:spPr>
          <a:xfrm>
            <a:off x="1004760" y="10517040"/>
            <a:ext cx="4623840" cy="5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5960" y="1044720"/>
            <a:ext cx="5577840" cy="58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2880" cy="65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ftr" idx="4"/>
          </p:nvPr>
        </p:nvSpPr>
        <p:spPr>
          <a:xfrm>
            <a:off x="782640" y="10037880"/>
            <a:ext cx="2280600" cy="65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 indent="0">
              <a:lnSpc>
                <a:spcPts val="2775"/>
              </a:lnSpc>
              <a:buNone/>
              <a:tabLst>
                <a:tab pos="0" algn="l"/>
              </a:tabLst>
              <a:defRPr lang="fr-FR" sz="2400" b="0" strike="noStrike" spc="-1">
                <a:solidFill>
                  <a:srgbClr val="6D6363"/>
                </a:solidFill>
                <a:latin typeface="Arial"/>
              </a:defRPr>
            </a:lvl1pPr>
          </a:lstStyle>
          <a:p>
            <a:pPr indent="0">
              <a:lnSpc>
                <a:spcPts val="2775"/>
              </a:lnSpc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rgbClr val="6D6363"/>
                </a:solidFill>
                <a:latin typeface="Arial"/>
              </a:rPr>
              <a:t>&lt;pied de page&gt;</a:t>
            </a:r>
            <a:endParaRPr lang="fr-FR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sldNum" idx="5"/>
          </p:nvPr>
        </p:nvSpPr>
        <p:spPr>
          <a:xfrm>
            <a:off x="14474880" y="10517040"/>
            <a:ext cx="4623840" cy="27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6D292D-C53E-4160-8651-CA129A23053C}" type="slidenum">
              <a:rPr lang="fr-FR" sz="1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dt" idx="6"/>
          </p:nvPr>
        </p:nvSpPr>
        <p:spPr>
          <a:xfrm>
            <a:off x="1004760" y="10517040"/>
            <a:ext cx="4623840" cy="5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15960" y="1044720"/>
            <a:ext cx="5577840" cy="58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2880" cy="65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782640" y="10037880"/>
            <a:ext cx="2280600" cy="65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 indent="0">
              <a:lnSpc>
                <a:spcPts val="2775"/>
              </a:lnSpc>
              <a:buNone/>
              <a:tabLst>
                <a:tab pos="0" algn="l"/>
              </a:tabLst>
              <a:defRPr lang="fr-FR" sz="2400" b="0" strike="noStrike" spc="-1">
                <a:solidFill>
                  <a:srgbClr val="6D6363"/>
                </a:solidFill>
                <a:latin typeface="Arial"/>
              </a:defRPr>
            </a:lvl1pPr>
          </a:lstStyle>
          <a:p>
            <a:pPr indent="0">
              <a:lnSpc>
                <a:spcPts val="2775"/>
              </a:lnSpc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rgbClr val="6D6363"/>
                </a:solidFill>
                <a:latin typeface="Arial"/>
              </a:rPr>
              <a:t>&lt;pied de page&gt;</a:t>
            </a:r>
            <a:endParaRPr lang="fr-FR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14474880" y="10517040"/>
            <a:ext cx="4623840" cy="27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97CC27E-5FA3-42BA-8900-533537806F48}" type="slidenum">
              <a:rPr lang="fr-FR" sz="1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dt" idx="9"/>
          </p:nvPr>
        </p:nvSpPr>
        <p:spPr>
          <a:xfrm>
            <a:off x="1004760" y="10517040"/>
            <a:ext cx="4623840" cy="5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5960" y="1044720"/>
            <a:ext cx="5577840" cy="58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2880" cy="65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ftr" idx="10"/>
          </p:nvPr>
        </p:nvSpPr>
        <p:spPr>
          <a:xfrm>
            <a:off x="782640" y="10037880"/>
            <a:ext cx="2280600" cy="65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 indent="0">
              <a:lnSpc>
                <a:spcPts val="2775"/>
              </a:lnSpc>
              <a:buNone/>
              <a:tabLst>
                <a:tab pos="0" algn="l"/>
              </a:tabLst>
              <a:defRPr lang="fr-FR" sz="2400" b="0" strike="noStrike" spc="-1">
                <a:solidFill>
                  <a:srgbClr val="6D6363"/>
                </a:solidFill>
                <a:latin typeface="Arial"/>
              </a:defRPr>
            </a:lvl1pPr>
          </a:lstStyle>
          <a:p>
            <a:pPr indent="0">
              <a:lnSpc>
                <a:spcPts val="2775"/>
              </a:lnSpc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rgbClr val="6D6363"/>
                </a:solidFill>
                <a:latin typeface="Arial"/>
              </a:rPr>
              <a:t>&lt;pied de page&gt;</a:t>
            </a:r>
            <a:endParaRPr lang="fr-FR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sldNum" idx="11"/>
          </p:nvPr>
        </p:nvSpPr>
        <p:spPr>
          <a:xfrm>
            <a:off x="14474880" y="10517040"/>
            <a:ext cx="4623840" cy="27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8720192-C395-45C3-AFB8-27A056C70900}" type="slidenum">
              <a:rPr lang="fr-FR" sz="1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dt" idx="12"/>
          </p:nvPr>
        </p:nvSpPr>
        <p:spPr>
          <a:xfrm>
            <a:off x="1004760" y="10517040"/>
            <a:ext cx="4623840" cy="5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oulouse-tourisme.com/toulouse-aime-le-futur/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/>
        </p:nvSpPr>
        <p:spPr>
          <a:xfrm>
            <a:off x="2508120" y="2378160"/>
            <a:ext cx="13943880" cy="655261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fr-FR" sz="6000" b="1" strike="noStrike" spc="-1" dirty="0">
                <a:solidFill>
                  <a:srgbClr val="FFFFFF"/>
                </a:solidFill>
                <a:latin typeface="Arial"/>
              </a:rPr>
              <a:t>Direction de la culture </a:t>
            </a:r>
            <a:endParaRPr lang="fr-FR" sz="60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fr-FR" sz="6000" b="1" strike="noStrike" spc="-1" dirty="0">
                <a:solidFill>
                  <a:srgbClr val="FFFFFF"/>
                </a:solidFill>
                <a:latin typeface="Arial"/>
              </a:rPr>
              <a:t>scientifique, technique </a:t>
            </a:r>
            <a:endParaRPr lang="fr-FR" sz="60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fr-FR" sz="6000" b="1" strike="noStrike" spc="-1" dirty="0">
                <a:solidFill>
                  <a:srgbClr val="FFFFFF"/>
                </a:solidFill>
                <a:latin typeface="Arial"/>
              </a:rPr>
              <a:t>et industrielle : </a:t>
            </a:r>
            <a:r>
              <a:rPr lang="fr-FR" sz="4000" b="1" strike="noStrike" spc="-1" dirty="0">
                <a:solidFill>
                  <a:srgbClr val="FFFFFF"/>
                </a:solidFill>
                <a:latin typeface="Arial"/>
              </a:rPr>
              <a:t>Marketing territorial</a:t>
            </a:r>
            <a:endParaRPr lang="fr-FR" sz="40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fr-FR" sz="60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fr-FR" sz="6000" b="1" strike="noStrike" spc="-1" dirty="0">
                <a:solidFill>
                  <a:srgbClr val="FFFFFF"/>
                </a:solidFill>
                <a:latin typeface="Arial"/>
              </a:rPr>
              <a:t>À TOULOUSE, ON AIME LE FUTUR !</a:t>
            </a:r>
            <a:endParaRPr lang="fr-FR" sz="60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fr-FR" sz="60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fr-FR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object 4"/>
          <p:cNvSpPr/>
          <p:nvPr/>
        </p:nvSpPr>
        <p:spPr>
          <a:xfrm>
            <a:off x="984240" y="320760"/>
            <a:ext cx="3733200" cy="380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endParaRPr lang="fr-FR" sz="2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object 3"/>
          <p:cNvSpPr/>
          <p:nvPr/>
        </p:nvSpPr>
        <p:spPr>
          <a:xfrm>
            <a:off x="16071840" y="9921960"/>
            <a:ext cx="3207600" cy="86760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10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object 11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Rectangle 13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Rectangle 14"/>
          <p:cNvSpPr/>
          <p:nvPr/>
        </p:nvSpPr>
        <p:spPr>
          <a:xfrm>
            <a:off x="900000" y="1067760"/>
            <a:ext cx="15924960" cy="731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Les visuels de la campagne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Image 74"/>
          <p:cNvPicPr/>
          <p:nvPr/>
        </p:nvPicPr>
        <p:blipFill>
          <a:blip r:embed="rId4"/>
          <a:stretch/>
        </p:blipFill>
        <p:spPr>
          <a:xfrm>
            <a:off x="8172000" y="3060000"/>
            <a:ext cx="3865680" cy="5722920"/>
          </a:xfrm>
          <a:prstGeom prst="rect">
            <a:avLst/>
          </a:prstGeom>
          <a:ln w="0">
            <a:noFill/>
          </a:ln>
        </p:spPr>
      </p:pic>
      <p:pic>
        <p:nvPicPr>
          <p:cNvPr id="76" name="Image 75"/>
          <p:cNvPicPr/>
          <p:nvPr/>
        </p:nvPicPr>
        <p:blipFill>
          <a:blip r:embed="rId5"/>
          <a:stretch/>
        </p:blipFill>
        <p:spPr>
          <a:xfrm>
            <a:off x="4219200" y="3060000"/>
            <a:ext cx="3844440" cy="5753520"/>
          </a:xfrm>
          <a:prstGeom prst="rect">
            <a:avLst/>
          </a:prstGeom>
          <a:ln w="0">
            <a:noFill/>
          </a:ln>
        </p:spPr>
      </p:pic>
      <p:pic>
        <p:nvPicPr>
          <p:cNvPr id="77" name="Image 76"/>
          <p:cNvPicPr/>
          <p:nvPr/>
        </p:nvPicPr>
        <p:blipFill>
          <a:blip r:embed="rId6"/>
          <a:stretch/>
        </p:blipFill>
        <p:spPr>
          <a:xfrm>
            <a:off x="216000" y="3060000"/>
            <a:ext cx="3882960" cy="5732280"/>
          </a:xfrm>
          <a:prstGeom prst="rect">
            <a:avLst/>
          </a:prstGeom>
          <a:ln w="0">
            <a:noFill/>
          </a:ln>
        </p:spPr>
      </p:pic>
      <p:pic>
        <p:nvPicPr>
          <p:cNvPr id="78" name="Image 77"/>
          <p:cNvPicPr/>
          <p:nvPr/>
        </p:nvPicPr>
        <p:blipFill>
          <a:blip r:embed="rId7"/>
          <a:stretch/>
        </p:blipFill>
        <p:spPr>
          <a:xfrm>
            <a:off x="16050240" y="3060000"/>
            <a:ext cx="3873600" cy="5717880"/>
          </a:xfrm>
          <a:prstGeom prst="rect">
            <a:avLst/>
          </a:prstGeom>
          <a:ln w="0">
            <a:noFill/>
          </a:ln>
        </p:spPr>
      </p:pic>
      <p:pic>
        <p:nvPicPr>
          <p:cNvPr id="79" name="Image 78"/>
          <p:cNvPicPr/>
          <p:nvPr/>
        </p:nvPicPr>
        <p:blipFill>
          <a:blip r:embed="rId8"/>
          <a:stretch/>
        </p:blipFill>
        <p:spPr>
          <a:xfrm>
            <a:off x="12115440" y="3060000"/>
            <a:ext cx="3868920" cy="5734440"/>
          </a:xfrm>
          <a:prstGeom prst="rect">
            <a:avLst/>
          </a:prstGeom>
          <a:ln w="0">
            <a:noFill/>
          </a:ln>
        </p:spPr>
      </p:pic>
      <p:sp>
        <p:nvSpPr>
          <p:cNvPr id="80" name="Rectangle 16"/>
          <p:cNvSpPr/>
          <p:nvPr/>
        </p:nvSpPr>
        <p:spPr>
          <a:xfrm>
            <a:off x="1080000" y="9436320"/>
            <a:ext cx="14039640" cy="1462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Des déclinaisons par établissement qui reflètent l’identité de chacun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Des QR codes qui renvoient vers les pages d’accueil des sites web de chaque établissement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/>
        </p:nvSpPr>
        <p:spPr>
          <a:xfrm>
            <a:off x="0" y="0"/>
            <a:ext cx="20103480" cy="904644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object 3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20000" y="2880000"/>
            <a:ext cx="18719640" cy="31950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numCol="1" spcCol="0" anchor="t">
            <a:noAutofit/>
          </a:bodyPr>
          <a:lstStyle/>
          <a:p>
            <a:pPr marL="12600" indent="0" algn="ctr"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fr-FR" sz="9100" b="1" strike="noStrike" spc="-1">
                <a:solidFill>
                  <a:srgbClr val="FFFFFF"/>
                </a:solidFill>
                <a:latin typeface="Arial"/>
              </a:rPr>
              <a:t>Les impacts de la campagne </a:t>
            </a:r>
            <a:br>
              <a:rPr sz="9100"/>
            </a:br>
            <a:r>
              <a:rPr lang="fr-FR" sz="9100" b="1" strike="noStrike" spc="-1">
                <a:solidFill>
                  <a:srgbClr val="FFFFFF"/>
                </a:solidFill>
                <a:latin typeface="Arial"/>
              </a:rPr>
              <a:t>sur les fréquentations</a:t>
            </a:r>
            <a:endParaRPr lang="fr-FR" sz="9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1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object 5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Rectangle 7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Rectangle 17"/>
          <p:cNvSpPr/>
          <p:nvPr/>
        </p:nvSpPr>
        <p:spPr>
          <a:xfrm>
            <a:off x="994680" y="900000"/>
            <a:ext cx="10884960" cy="5608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Bilan de la campagne    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</a:t>
            </a:r>
            <a:r>
              <a:rPr lang="fr-FR" sz="3200" b="1" strike="noStrike" spc="-1">
                <a:solidFill>
                  <a:schemeClr val="dk1"/>
                </a:solidFill>
                <a:latin typeface="Arial"/>
              </a:rPr>
              <a:t>Plus de 70 millions de contacts</a:t>
            </a: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délivrés sur la campagne, dont :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33 947 534 occasions de voir la campagne d’affichage dans le métro parisien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20 585 000 occasions d’entendre le spot radio diffusé sur France Inter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2 187 915 occasions de voir la campagne d’affichage des principales villes d’Occitanie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Image 87"/>
          <p:cNvPicPr/>
          <p:nvPr/>
        </p:nvPicPr>
        <p:blipFill>
          <a:blip r:embed="rId4"/>
          <a:stretch/>
        </p:blipFill>
        <p:spPr>
          <a:xfrm>
            <a:off x="12075840" y="2566980"/>
            <a:ext cx="7210080" cy="5400000"/>
          </a:xfrm>
          <a:prstGeom prst="rect">
            <a:avLst/>
          </a:prstGeom>
          <a:ln w="0">
            <a:noFill/>
          </a:ln>
        </p:spPr>
      </p:pic>
      <p:pic>
        <p:nvPicPr>
          <p:cNvPr id="90" name="Image 89"/>
          <p:cNvPicPr/>
          <p:nvPr/>
        </p:nvPicPr>
        <p:blipFill>
          <a:blip r:embed="rId5"/>
          <a:stretch/>
        </p:blipFill>
        <p:spPr>
          <a:xfrm>
            <a:off x="3240000" y="6840000"/>
            <a:ext cx="6158160" cy="408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Rectangle 5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Rectangle 18"/>
          <p:cNvSpPr/>
          <p:nvPr/>
        </p:nvSpPr>
        <p:spPr>
          <a:xfrm>
            <a:off x="1174680" y="2594177"/>
            <a:ext cx="15924960" cy="5170646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chemeClr val="dk1"/>
                </a:solidFill>
                <a:latin typeface="Arial"/>
              </a:rPr>
              <a:t>Impacts et fréquentations    </a:t>
            </a:r>
            <a:endParaRPr lang="fr-FR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r>
              <a:rPr lang="fr-FR" sz="3200" b="1" strike="noStrike" spc="-1" dirty="0">
                <a:solidFill>
                  <a:schemeClr val="dk1"/>
                </a:solidFill>
                <a:latin typeface="Arial"/>
              </a:rPr>
              <a:t>Hausse de 19,3% des visiteurs du Muséum</a:t>
            </a: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au mois de janvier 2024, issus des villes régionales et de Paris concernées par la campagne de communication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Croissance observée sur les recettes de billetterie sur la période des vacances d’hiver du 10 au 25 février 2024 (commune aux académies de Toulouse, Paris, secteurs ciblés par la campagne) :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Muséum : </a:t>
            </a:r>
            <a:r>
              <a:rPr lang="fr-FR" sz="3200" b="1" strike="noStrike" spc="-1" dirty="0">
                <a:solidFill>
                  <a:schemeClr val="dk1"/>
                </a:solidFill>
                <a:latin typeface="Arial"/>
              </a:rPr>
              <a:t>+ 32,4%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Quai des Savoirs : </a:t>
            </a:r>
            <a:r>
              <a:rPr lang="fr-FR" sz="3200" b="1" strike="noStrike" spc="-1" dirty="0">
                <a:solidFill>
                  <a:schemeClr val="dk1"/>
                </a:solidFill>
                <a:latin typeface="Arial"/>
              </a:rPr>
              <a:t>+ 35%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"/>
          <p:cNvSpPr/>
          <p:nvPr/>
        </p:nvSpPr>
        <p:spPr>
          <a:xfrm>
            <a:off x="0" y="0"/>
            <a:ext cx="20103480" cy="904644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object 3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80000" y="3464640"/>
            <a:ext cx="19799640" cy="17550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numCol="1" spcCol="0" anchor="t">
            <a:noAutofit/>
          </a:bodyPr>
          <a:lstStyle/>
          <a:p>
            <a:pPr marL="12600" indent="0" algn="ctr"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fr-FR" sz="9100" b="1" strike="noStrike" spc="-1">
                <a:solidFill>
                  <a:srgbClr val="FFFFFF"/>
                </a:solidFill>
                <a:latin typeface="Arial"/>
              </a:rPr>
              <a:t>Création du Pass Explorateurs</a:t>
            </a:r>
            <a:endParaRPr lang="fr-FR" sz="9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Rectangle 5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 9"/>
          <p:cNvSpPr/>
          <p:nvPr/>
        </p:nvSpPr>
        <p:spPr>
          <a:xfrm>
            <a:off x="1080000" y="1236600"/>
            <a:ext cx="10079640" cy="9023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Le projet  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Création du Pass Explorateurs dans la continuité de la nouvelle identité « À Toulouse, on aime le futur »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Faire découvrir les cinq établissements de CSTI à tarif préférentiel (adultes : 48€ / enfants à partir de 6 ans : 35€)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Le Pass est :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  <a:ea typeface="Microsoft YaHei"/>
              </a:rPr>
              <a:t>Disponible à l’achat sur le site web toulouse-tourisme.com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  <a:ea typeface="Microsoft YaHei"/>
              </a:rPr>
              <a:t>Valable 5 jours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  <a:ea typeface="Microsoft YaHei"/>
              </a:rPr>
              <a:t>Rentable à partir de 3 établissements visités (incluant la Cité de l’espace)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  <a:ea typeface="Microsoft YaHei"/>
              </a:rPr>
              <a:t> Lancement début avril 2024 via une campagne de communication digitale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Image 101"/>
          <p:cNvPicPr/>
          <p:nvPr/>
        </p:nvPicPr>
        <p:blipFill>
          <a:blip r:embed="rId4"/>
          <a:stretch/>
        </p:blipFill>
        <p:spPr>
          <a:xfrm>
            <a:off x="11520000" y="1260000"/>
            <a:ext cx="7919640" cy="791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Rectangle 5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ctangle 19"/>
          <p:cNvSpPr/>
          <p:nvPr/>
        </p:nvSpPr>
        <p:spPr>
          <a:xfrm>
            <a:off x="1080000" y="1533240"/>
            <a:ext cx="10079640" cy="8047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Une campagne Facebook/Instagram 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Du 3 au 16 avril 2024 :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  <a:ea typeface="Microsoft YaHei"/>
              </a:rPr>
              <a:t>Géolocalisation sur </a:t>
            </a:r>
            <a:r>
              <a:rPr lang="fr-FR" sz="3200" b="1" strike="noStrike" spc="-1">
                <a:solidFill>
                  <a:schemeClr val="dk1"/>
                </a:solidFill>
                <a:latin typeface="Arial"/>
                <a:ea typeface="Microsoft YaHei"/>
              </a:rPr>
              <a:t>Toulouse + agglo et </a:t>
            </a:r>
            <a:r>
              <a:rPr lang="fr-FR" sz="3200" b="1" strike="noStrike" spc="-1">
                <a:solidFill>
                  <a:schemeClr val="dk1"/>
                </a:solidFill>
                <a:latin typeface="Arial"/>
              </a:rPr>
              <a:t>principales villes d’Occitanie</a:t>
            </a: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via les comptes de Toulouse Métropole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Géolocalisation sur </a:t>
            </a:r>
            <a:r>
              <a:rPr lang="fr-FR" sz="3200" b="1" strike="noStrike" spc="-1">
                <a:solidFill>
                  <a:schemeClr val="dk1"/>
                </a:solidFill>
                <a:latin typeface="Arial"/>
              </a:rPr>
              <a:t>Bordeaux et Montpellier</a:t>
            </a: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via les comptes de l’Agence d’Attractivité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Du 20 juin au 17 juillet 2024 :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  <a:ea typeface="Microsoft YaHei"/>
              </a:rPr>
              <a:t>Géolocalisation sur </a:t>
            </a:r>
            <a:r>
              <a:rPr lang="fr-FR" sz="3200" b="1" strike="noStrike" spc="-1">
                <a:solidFill>
                  <a:schemeClr val="dk1"/>
                </a:solidFill>
                <a:latin typeface="Arial"/>
                <a:ea typeface="Microsoft YaHei"/>
              </a:rPr>
              <a:t>Toulouse + agglo et </a:t>
            </a:r>
            <a:r>
              <a:rPr lang="fr-FR" sz="3200" b="1" strike="noStrike" spc="-1">
                <a:solidFill>
                  <a:schemeClr val="dk1"/>
                </a:solidFill>
                <a:latin typeface="Arial"/>
              </a:rPr>
              <a:t>principales villes d’Occitanie</a:t>
            </a: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via les comptes de Toulouse Métropole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  <a:ea typeface="Microsoft YaHei"/>
              </a:rPr>
              <a:t>Géolocalisation sur l’</a:t>
            </a:r>
            <a:r>
              <a:rPr lang="fr-FR" sz="3200" b="1" strike="noStrike" spc="-1">
                <a:solidFill>
                  <a:schemeClr val="dk1"/>
                </a:solidFill>
                <a:latin typeface="Arial"/>
                <a:ea typeface="Microsoft YaHei"/>
              </a:rPr>
              <a:t>Île de France et la Nouvelle Aquitaine</a:t>
            </a:r>
            <a:r>
              <a:rPr lang="fr-FR" sz="3200" b="0" strike="noStrike" spc="-1">
                <a:solidFill>
                  <a:schemeClr val="dk1"/>
                </a:solidFill>
                <a:latin typeface="Arial"/>
                <a:ea typeface="Microsoft YaHei"/>
              </a:rPr>
              <a:t> </a:t>
            </a: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via les comptes de l’Agence d’Attractivité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Organigramme : Alternative 106"/>
          <p:cNvSpPr/>
          <p:nvPr/>
        </p:nvSpPr>
        <p:spPr>
          <a:xfrm>
            <a:off x="12420000" y="2160000"/>
            <a:ext cx="6660000" cy="6120000"/>
          </a:xfrm>
          <a:prstGeom prst="flowChartAlternateProcess">
            <a:avLst/>
          </a:pr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Actions complémentaires :</a:t>
            </a: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2800" b="1" strike="noStrike" spc="-1">
                <a:solidFill>
                  <a:srgbClr val="000000"/>
                </a:solidFill>
                <a:latin typeface="Arial"/>
              </a:rPr>
              <a:t>Affichage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 au niveau de l’entrée de l’Office du Tourisme de Toulouse de mi-juillet à mi-août.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2800" b="1" strike="noStrike" spc="-1">
                <a:solidFill>
                  <a:srgbClr val="000000"/>
                </a:solidFill>
                <a:latin typeface="Arial"/>
              </a:rPr>
              <a:t>Campagne Google Ads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Du 17 juin au 13 août 2024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2800" b="1" strike="noStrike" spc="-1">
                <a:solidFill>
                  <a:srgbClr val="000000"/>
                </a:solidFill>
                <a:latin typeface="Arial"/>
              </a:rPr>
              <a:t>Campagne programmatique*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Du 12 juin au 12 juillet 2024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1080000" y="10440000"/>
            <a:ext cx="1296000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i="1" strike="noStrike" spc="-1">
                <a:solidFill>
                  <a:srgbClr val="000000"/>
                </a:solidFill>
                <a:latin typeface="Arial"/>
              </a:rPr>
              <a:t>*  Apparition de bannières publicitaires sur des sites Internet susceptibles d’intéresser la cible.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Rectangle 5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Rectangle 20"/>
          <p:cNvSpPr/>
          <p:nvPr/>
        </p:nvSpPr>
        <p:spPr>
          <a:xfrm>
            <a:off x="1080000" y="1475640"/>
            <a:ext cx="9720000" cy="6096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Bilan de la campagne  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4 412 086 internautes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5,25% des internautes ont cliqué sur l’annonce Google : annonce performante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1 639 clics générés sur le contenu de la campagne programmatique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597 ventes du pass sur la période d’avril à novembre 2024 (25 445 € de recettes générées)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Image 112"/>
          <p:cNvPicPr/>
          <p:nvPr/>
        </p:nvPicPr>
        <p:blipFill>
          <a:blip r:embed="rId4"/>
          <a:stretch/>
        </p:blipFill>
        <p:spPr>
          <a:xfrm>
            <a:off x="11700000" y="964800"/>
            <a:ext cx="3246120" cy="5875200"/>
          </a:xfrm>
          <a:prstGeom prst="rect">
            <a:avLst/>
          </a:prstGeom>
          <a:ln w="0">
            <a:noFill/>
          </a:ln>
        </p:spPr>
      </p:pic>
      <p:pic>
        <p:nvPicPr>
          <p:cNvPr id="114" name="Image 113"/>
          <p:cNvPicPr/>
          <p:nvPr/>
        </p:nvPicPr>
        <p:blipFill>
          <a:blip r:embed="rId5"/>
          <a:stretch/>
        </p:blipFill>
        <p:spPr>
          <a:xfrm>
            <a:off x="1080000" y="8280000"/>
            <a:ext cx="14237640" cy="2291400"/>
          </a:xfrm>
          <a:prstGeom prst="rect">
            <a:avLst/>
          </a:prstGeom>
          <a:ln w="0">
            <a:noFill/>
          </a:ln>
        </p:spPr>
      </p:pic>
      <p:pic>
        <p:nvPicPr>
          <p:cNvPr id="115" name="Image 114"/>
          <p:cNvPicPr/>
          <p:nvPr/>
        </p:nvPicPr>
        <p:blipFill>
          <a:blip r:embed="rId6"/>
          <a:stretch/>
        </p:blipFill>
        <p:spPr>
          <a:xfrm>
            <a:off x="15300000" y="916560"/>
            <a:ext cx="4500000" cy="598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Rectangle 5"/>
          <p:cNvSpPr/>
          <p:nvPr/>
        </p:nvSpPr>
        <p:spPr>
          <a:xfrm>
            <a:off x="1289160" y="2820462"/>
            <a:ext cx="15924960" cy="584775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chemeClr val="dk1"/>
                </a:solidFill>
                <a:latin typeface="Arial"/>
              </a:rPr>
              <a:t>Données 2024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chemeClr val="dk1"/>
                </a:solidFill>
                <a:latin typeface="Arial"/>
              </a:rPr>
              <a:t>1 direction avec 5 établissements de CSTI : 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dk1"/>
                </a:solidFill>
                <a:latin typeface="Arial"/>
              </a:rPr>
              <a:t>2 établissements en régie directe et 3 établissements en DSP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chemeClr val="dk1"/>
                </a:solidFill>
                <a:latin typeface="Arial"/>
              </a:rPr>
              <a:t>365 agents/salariés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	</a:t>
            </a:r>
            <a:r>
              <a:rPr lang="fr-FR" sz="3600" b="0" strike="noStrike" spc="-1" dirty="0">
                <a:solidFill>
                  <a:schemeClr val="dk1"/>
                </a:solidFill>
                <a:latin typeface="Arial"/>
              </a:rPr>
              <a:t>Près d’ </a:t>
            </a:r>
            <a:r>
              <a:rPr lang="fr-FR" sz="3600" b="1" strike="noStrike" spc="-1" dirty="0">
                <a:solidFill>
                  <a:schemeClr val="dk1"/>
                </a:solidFill>
                <a:latin typeface="Arial"/>
              </a:rPr>
              <a:t>1 200 000 de visiteurs</a:t>
            </a:r>
            <a:r>
              <a:rPr lang="fr-FR" sz="3600" b="0" strike="noStrike" spc="-1" dirty="0">
                <a:solidFill>
                  <a:schemeClr val="dk1"/>
                </a:solidFill>
                <a:latin typeface="Arial"/>
              </a:rPr>
              <a:t> dans l’ensemble des 5 établissements 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dk1"/>
                </a:solidFill>
                <a:latin typeface="Arial"/>
              </a:rPr>
              <a:t>+ les offres d’actions culturelles auprès des 37 communes de la Métropole</a:t>
            </a:r>
            <a:br>
              <a:rPr sz="3600" dirty="0"/>
            </a:b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0"/>
            <a:ext cx="20103480" cy="904644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object 3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3060000"/>
            <a:ext cx="19259640" cy="28123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 indent="0" algn="ctr">
              <a:lnSpc>
                <a:spcPct val="100000"/>
              </a:lnSpc>
              <a:spcBef>
                <a:spcPts val="96"/>
              </a:spcBef>
              <a:buNone/>
              <a:tabLst>
                <a:tab pos="0" algn="l"/>
              </a:tabLst>
            </a:pPr>
            <a:r>
              <a:rPr lang="fr-FR" sz="9100" b="1" strike="noStrike" spc="-26" dirty="0">
                <a:solidFill>
                  <a:srgbClr val="FFFFFF"/>
                </a:solidFill>
                <a:latin typeface="Arial"/>
              </a:rPr>
              <a:t>Établir une stratégie </a:t>
            </a:r>
            <a:r>
              <a:rPr lang="fr-FR" sz="9100" b="1" strike="noStrike" spc="-55" dirty="0">
                <a:solidFill>
                  <a:srgbClr val="FFFFFF"/>
                </a:solidFill>
                <a:latin typeface="Arial"/>
              </a:rPr>
              <a:t>territoriale : 2021/2023</a:t>
            </a:r>
            <a:endParaRPr lang="fr-FR" sz="91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Rectangle 1"/>
          <p:cNvSpPr/>
          <p:nvPr/>
        </p:nvSpPr>
        <p:spPr>
          <a:xfrm>
            <a:off x="994680" y="2020933"/>
            <a:ext cx="15924960" cy="664797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chemeClr val="dk1"/>
                </a:solidFill>
                <a:latin typeface="Arial"/>
              </a:rPr>
              <a:t>Le projet :</a:t>
            </a:r>
            <a:endParaRPr lang="fr-FR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Faire connaître et promouvoir la culture scientifique, technique et industrielle de Toulouse Métropole à l’échelle nationale voire internationale.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Rendre compte de la richesse et la diversité de la CSTI de Toulouse Métropole à travers ses cinq établissements :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 err="1">
                <a:solidFill>
                  <a:schemeClr val="dk1"/>
                </a:solidFill>
                <a:latin typeface="Arial"/>
              </a:rPr>
              <a:t>aeroscopia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La Cité de l’espace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L’Envol des Pionniers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Le Muséum </a:t>
            </a: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Le Quai des Savoirs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Rectangle 5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angle 2"/>
          <p:cNvSpPr/>
          <p:nvPr/>
        </p:nvSpPr>
        <p:spPr>
          <a:xfrm>
            <a:off x="994680" y="2574931"/>
            <a:ext cx="15924960" cy="5539978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chemeClr val="dk1"/>
                </a:solidFill>
                <a:latin typeface="Arial"/>
              </a:rPr>
              <a:t>La démarche :</a:t>
            </a:r>
            <a:endParaRPr lang="fr-FR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2022 : la DCSTI établi un appel d’offre </a:t>
            </a:r>
            <a:r>
              <a:rPr lang="fr-FR" sz="3200" spc="-1" dirty="0">
                <a:solidFill>
                  <a:schemeClr val="dk1"/>
                </a:solidFill>
                <a:latin typeface="Arial"/>
              </a:rPr>
              <a:t>puis a retenu </a:t>
            </a: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TAO, une agence de communication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13 entretiens qualitatifs et 3 focus groupes ont été menés par l’agence auprès d’établissements, d’entreprises et d’associations du territoire.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21 juin 2022 : restitution de ces entretiens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Élaboration d’un brand pilot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Rectangle 5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Rectangle 3"/>
          <p:cNvSpPr/>
          <p:nvPr/>
        </p:nvSpPr>
        <p:spPr>
          <a:xfrm>
            <a:off x="994680" y="2541240"/>
            <a:ext cx="15924960" cy="5609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chemeClr val="dk1"/>
                </a:solidFill>
                <a:latin typeface="Arial"/>
              </a:rPr>
              <a:t>Le récit territorial  :</a:t>
            </a:r>
            <a:endParaRPr lang="fr-FR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TAO a défini avec la DCSTI 3 marqueurs forts :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L’humanité comme point d’ancrage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La coopération comme mode d’action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Le futur en ligne de mire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L’idée est de montrer qu’à Toulouse la science est le moyen de participer activement à l’émergence d’un avenir plus désirable.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« À Toulouse, ON AIME LA VIE ! Et parce qu’on aime la vie, on pense l’avenir. »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Rectangle 5"/>
          <p:cNvSpPr/>
          <p:nvPr/>
        </p:nvSpPr>
        <p:spPr>
          <a:xfrm>
            <a:off x="1289160" y="517104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Image 53"/>
          <p:cNvPicPr/>
          <p:nvPr/>
        </p:nvPicPr>
        <p:blipFill>
          <a:blip r:embed="rId4"/>
          <a:stretch/>
        </p:blipFill>
        <p:spPr>
          <a:xfrm>
            <a:off x="900000" y="3862080"/>
            <a:ext cx="5939640" cy="6587640"/>
          </a:xfrm>
          <a:prstGeom prst="rect">
            <a:avLst/>
          </a:prstGeom>
          <a:ln w="0">
            <a:noFill/>
          </a:ln>
        </p:spPr>
      </p:pic>
      <p:sp>
        <p:nvSpPr>
          <p:cNvPr id="55" name="Rectangle 4"/>
          <p:cNvSpPr/>
          <p:nvPr/>
        </p:nvSpPr>
        <p:spPr>
          <a:xfrm>
            <a:off x="994680" y="1640225"/>
            <a:ext cx="17544960" cy="172354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chemeClr val="dk1"/>
                </a:solidFill>
                <a:latin typeface="Arial"/>
              </a:rPr>
              <a:t>L’identité  :</a:t>
            </a:r>
            <a:endParaRPr lang="fr-FR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Le message a fait l’objet d’un logo validé par toutes les parties prenantes :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angle 6"/>
          <p:cNvSpPr/>
          <p:nvPr/>
        </p:nvSpPr>
        <p:spPr>
          <a:xfrm>
            <a:off x="7114680" y="4104000"/>
            <a:ext cx="12324960" cy="597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"/>
            </a:pPr>
            <a:r>
              <a:rPr lang="fr-FR" sz="48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Ce message a fait l’objet d’une </a:t>
            </a:r>
            <a:r>
              <a:rPr lang="fr-FR" sz="3200" b="1" strike="noStrike" spc="-1" dirty="0">
                <a:solidFill>
                  <a:schemeClr val="dk1"/>
                </a:solidFill>
                <a:latin typeface="Arial"/>
              </a:rPr>
              <a:t>campagne de communication cross-média nationale</a:t>
            </a:r>
            <a:r>
              <a:rPr lang="fr-FR" sz="3200" b="0" strike="noStrike" spc="-1" dirty="0">
                <a:solidFill>
                  <a:schemeClr val="dk1"/>
                </a:solidFill>
                <a:latin typeface="Arial"/>
              </a:rPr>
              <a:t> portée par l’Agence d’Attractivité en novembre 2023, répondant à plusieurs objectifs :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r-FR" sz="28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2800" b="0" strike="noStrike" spc="-1" dirty="0">
                <a:solidFill>
                  <a:schemeClr val="dk1"/>
                </a:solidFill>
                <a:latin typeface="Arial"/>
              </a:rPr>
              <a:t> Faire rayonner Toulouse comme LA destination de culture scientifique en France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2800" b="0" strike="noStrike" spc="-1" dirty="0">
                <a:solidFill>
                  <a:schemeClr val="dk1"/>
                </a:solidFill>
                <a:latin typeface="Arial"/>
              </a:rPr>
              <a:t> Faire connaître les cinq établissements de culture scientifique auprès du public français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2800" b="0" strike="noStrike" spc="-1" dirty="0">
                <a:solidFill>
                  <a:schemeClr val="dk1"/>
                </a:solidFill>
                <a:latin typeface="Arial"/>
              </a:rPr>
              <a:t> Fédérer ces établissements sous une même bannière et identité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2800" b="0" strike="noStrike" spc="-1" dirty="0">
                <a:solidFill>
                  <a:schemeClr val="dk1"/>
                </a:solidFill>
                <a:latin typeface="Arial"/>
              </a:rPr>
              <a:t> Valoriser ces établissements auprès des professionnels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object 4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Rectangle 8"/>
          <p:cNvSpPr/>
          <p:nvPr/>
        </p:nvSpPr>
        <p:spPr>
          <a:xfrm>
            <a:off x="1535040" y="1460520"/>
            <a:ext cx="15924960" cy="900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chemeClr val="dk1"/>
                </a:solidFill>
                <a:latin typeface="Arial"/>
              </a:rPr>
              <a:t>La campagne : actions nationales et régionales</a:t>
            </a:r>
            <a:endParaRPr lang="fr-FR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fr-FR" sz="1800" b="0" strike="noStrike" spc="-1" dirty="0">
                <a:solidFill>
                  <a:schemeClr val="dk1"/>
                </a:solidFill>
                <a:latin typeface="Arial"/>
                <a:ea typeface="Microsoft YaHei"/>
              </a:rPr>
              <a:t> 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AFFICHAGE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Du 20 au 26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novembre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Diffusion des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visuels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dans le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métro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parisien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(250 faces)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Du 18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novembre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au 9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décembre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Diffusion d’un spot de 10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secondes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sur les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écrans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digitaux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des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gares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de Montpellier, Bordeaux, Paris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Du 27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novembre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au 3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décembre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Diffusion dans les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kiosques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des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grandes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villes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Du 20 au 26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novembre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Diffusion à 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Albi et Carcassonne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(80 faces)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Du 22 au 28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novembre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Diffusion à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Auch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(35 faces)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Du 29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novembre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au 5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décembre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Diffusion à 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Montauban et Tarbes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(61 faces)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DIGITAL (FACEBOOK/INSTAGRAM)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Du 20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novembre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au 10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décembre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Campagne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géolocalisée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sur 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Montpellier, Bordeaux et Paris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Du 15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novembre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au 6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décembre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Campagne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géolocalisée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sur la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région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Occitanie, hors Toulouse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Métropole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RADIO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Du 15 au 24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novembre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Diffusion d’un spot de 20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secondes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sur les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émissions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culturelles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de 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France Inter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PRESSE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Les 4 et 11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décembre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: Articles dans 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À Toulouse et TIM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sur les temps forts des cinq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établissements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2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janvier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2024 : Dossier de 4 pages dans le 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magazine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Ramdam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sur les cinq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établissements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leurs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temps forts et le Pass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Explorateurs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Février 2024 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Encarts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publicitaires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> dans les magazines </a:t>
            </a:r>
            <a:r>
              <a:rPr lang="en-US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Côté Toulouse et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Ôrizon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"/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BUDGET TOTAL : 120 000€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8"/>
          <p:cNvSpPr/>
          <p:nvPr/>
        </p:nvSpPr>
        <p:spPr>
          <a:xfrm>
            <a:off x="0" y="0"/>
            <a:ext cx="20103480" cy="643680"/>
          </a:xfrm>
          <a:prstGeom prst="rect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object 9"/>
          <p:cNvSpPr/>
          <p:nvPr/>
        </p:nvSpPr>
        <p:spPr>
          <a:xfrm>
            <a:off x="16078320" y="9890280"/>
            <a:ext cx="3207600" cy="867600"/>
          </a:xfrm>
          <a:prstGeom prst="rect">
            <a:avLst/>
          </a:prstGeom>
          <a:blipFill rotWithShape="0">
            <a:blip r:embed="rId3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Rectangle 11"/>
          <p:cNvSpPr/>
          <p:nvPr/>
        </p:nvSpPr>
        <p:spPr>
          <a:xfrm>
            <a:off x="1289160" y="5359680"/>
            <a:ext cx="15924960" cy="76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 12"/>
          <p:cNvSpPr/>
          <p:nvPr/>
        </p:nvSpPr>
        <p:spPr>
          <a:xfrm>
            <a:off x="900000" y="1067760"/>
            <a:ext cx="15924960" cy="731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Les visuels de la campagne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Image 68"/>
          <p:cNvPicPr/>
          <p:nvPr/>
        </p:nvPicPr>
        <p:blipFill>
          <a:blip r:embed="rId4"/>
          <a:stretch/>
        </p:blipFill>
        <p:spPr>
          <a:xfrm>
            <a:off x="540000" y="2588760"/>
            <a:ext cx="10439640" cy="8030880"/>
          </a:xfrm>
          <a:prstGeom prst="rect">
            <a:avLst/>
          </a:prstGeom>
          <a:ln w="0">
            <a:noFill/>
          </a:ln>
        </p:spPr>
      </p:pic>
      <p:sp>
        <p:nvSpPr>
          <p:cNvPr id="70" name="Rectangle 15"/>
          <p:cNvSpPr/>
          <p:nvPr/>
        </p:nvSpPr>
        <p:spPr>
          <a:xfrm>
            <a:off x="11160000" y="5220000"/>
            <a:ext cx="8763840" cy="2439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Un visuel générique généré par l’intelligence artificielle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"/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 Un QR code qui renvoie vers une </a:t>
            </a:r>
            <a:r>
              <a:rPr lang="fr-FR" sz="3200" b="0" u="sng" strike="noStrike" spc="-1">
                <a:solidFill>
                  <a:srgbClr val="0000FF"/>
                </a:solidFill>
                <a:uFillTx/>
                <a:latin typeface="Arial"/>
                <a:hlinkClick r:id="rId5"/>
              </a:rPr>
              <a:t>page de présentation des cinq établissements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1069</Words>
  <Application>Microsoft Office PowerPoint</Application>
  <PresentationFormat>Personnalisé</PresentationFormat>
  <Paragraphs>143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Établir une stratégie territoriale : 2021/2023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impacts de la campagne  sur les fréquentations</vt:lpstr>
      <vt:lpstr>Présentation PowerPoint</vt:lpstr>
      <vt:lpstr>Présentation PowerPoint</vt:lpstr>
      <vt:lpstr>Création du Pass Explorateurs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PIGNOL Elodie</dc:creator>
  <dc:description/>
  <cp:lastModifiedBy>PIGNOL Elodie</cp:lastModifiedBy>
  <cp:revision>41</cp:revision>
  <cp:lastPrinted>2024-12-05T08:22:45Z</cp:lastPrinted>
  <dcterms:created xsi:type="dcterms:W3CDTF">2023-04-04T08:24:41Z</dcterms:created>
  <dcterms:modified xsi:type="dcterms:W3CDTF">2025-04-11T15:17:46Z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2022-12-14T00:00:00Z</vt:filetime>
  </property>
  <property fmtid="{D5CDD505-2E9C-101B-9397-08002B2CF9AE}" pid="3" name="LastSaved">
    <vt:filetime>2023-04-04T00:00:00Z</vt:filetime>
  </property>
  <property fmtid="{D5CDD505-2E9C-101B-9397-08002B2CF9AE}" pid="4" name="PresentationFormat">
    <vt:lpwstr>Personnalisé</vt:lpwstr>
  </property>
  <property fmtid="{D5CDD505-2E9C-101B-9397-08002B2CF9AE}" pid="5" name="Slides">
    <vt:i4>16</vt:i4>
  </property>
</Properties>
</file>