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sldIdLst>
    <p:sldId id="263" r:id="rId5"/>
    <p:sldId id="258" r:id="rId6"/>
    <p:sldId id="260" r:id="rId7"/>
    <p:sldId id="261" r:id="rId8"/>
    <p:sldId id="262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9"/>
    <a:srgbClr val="FFD701"/>
    <a:srgbClr val="FF5100"/>
    <a:srgbClr val="0F0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78E74-E2FC-431D-B06E-3EC8F09FE1BC}" v="6" dt="2025-04-25T14:53:35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LHON WEHR Marie-Hélène" userId="c200843c-27f4-4341-8e47-7fd46f4d5e61" providerId="ADAL" clId="{C4978E74-E2FC-431D-B06E-3EC8F09FE1BC}"/>
    <pc:docChg chg="undo custSel modSld">
      <pc:chgData name="COULHON WEHR Marie-Hélène" userId="c200843c-27f4-4341-8e47-7fd46f4d5e61" providerId="ADAL" clId="{C4978E74-E2FC-431D-B06E-3EC8F09FE1BC}" dt="2025-04-25T14:53:41.087" v="222" actId="27636"/>
      <pc:docMkLst>
        <pc:docMk/>
      </pc:docMkLst>
      <pc:sldChg chg="modSp mod">
        <pc:chgData name="COULHON WEHR Marie-Hélène" userId="c200843c-27f4-4341-8e47-7fd46f4d5e61" providerId="ADAL" clId="{C4978E74-E2FC-431D-B06E-3EC8F09FE1BC}" dt="2025-04-25T14:53:41.087" v="222" actId="27636"/>
        <pc:sldMkLst>
          <pc:docMk/>
          <pc:sldMk cId="3604233188" sldId="260"/>
        </pc:sldMkLst>
        <pc:spChg chg="mod">
          <ac:chgData name="COULHON WEHR Marie-Hélène" userId="c200843c-27f4-4341-8e47-7fd46f4d5e61" providerId="ADAL" clId="{C4978E74-E2FC-431D-B06E-3EC8F09FE1BC}" dt="2025-04-25T14:46:11.479" v="111" actId="20577"/>
          <ac:spMkLst>
            <pc:docMk/>
            <pc:sldMk cId="3604233188" sldId="260"/>
            <ac:spMk id="2" creationId="{10BDA669-7F06-1E2E-1368-87E4D3DE48FB}"/>
          </ac:spMkLst>
        </pc:spChg>
        <pc:spChg chg="mod">
          <ac:chgData name="COULHON WEHR Marie-Hélène" userId="c200843c-27f4-4341-8e47-7fd46f4d5e61" providerId="ADAL" clId="{C4978E74-E2FC-431D-B06E-3EC8F09FE1BC}" dt="2025-04-25T14:53:41.087" v="222" actId="27636"/>
          <ac:spMkLst>
            <pc:docMk/>
            <pc:sldMk cId="3604233188" sldId="260"/>
            <ac:spMk id="3" creationId="{64ADB7E3-EA33-F5CD-AF2F-4DE4F1C2206D}"/>
          </ac:spMkLst>
        </pc:spChg>
      </pc:sldChg>
      <pc:sldChg chg="modSp mod">
        <pc:chgData name="COULHON WEHR Marie-Hélène" userId="c200843c-27f4-4341-8e47-7fd46f4d5e61" providerId="ADAL" clId="{C4978E74-E2FC-431D-B06E-3EC8F09FE1BC}" dt="2025-04-25T14:51:16.930" v="194" actId="1076"/>
        <pc:sldMkLst>
          <pc:docMk/>
          <pc:sldMk cId="3656241362" sldId="261"/>
        </pc:sldMkLst>
        <pc:spChg chg="mod">
          <ac:chgData name="COULHON WEHR Marie-Hélène" userId="c200843c-27f4-4341-8e47-7fd46f4d5e61" providerId="ADAL" clId="{C4978E74-E2FC-431D-B06E-3EC8F09FE1BC}" dt="2025-04-25T14:47:00.047" v="145" actId="20577"/>
          <ac:spMkLst>
            <pc:docMk/>
            <pc:sldMk cId="3656241362" sldId="261"/>
            <ac:spMk id="2" creationId="{886B31E2-1AA2-BF04-2C8F-3E5DB1803596}"/>
          </ac:spMkLst>
        </pc:spChg>
        <pc:spChg chg="mod">
          <ac:chgData name="COULHON WEHR Marie-Hélène" userId="c200843c-27f4-4341-8e47-7fd46f4d5e61" providerId="ADAL" clId="{C4978E74-E2FC-431D-B06E-3EC8F09FE1BC}" dt="2025-04-25T14:51:16.930" v="194" actId="1076"/>
          <ac:spMkLst>
            <pc:docMk/>
            <pc:sldMk cId="3656241362" sldId="261"/>
            <ac:spMk id="3" creationId="{D96A3428-BA88-2E2F-D77E-E1D27D4C7922}"/>
          </ac:spMkLst>
        </pc:spChg>
      </pc:sldChg>
      <pc:sldChg chg="modSp mod">
        <pc:chgData name="COULHON WEHR Marie-Hélène" userId="c200843c-27f4-4341-8e47-7fd46f4d5e61" providerId="ADAL" clId="{C4978E74-E2FC-431D-B06E-3EC8F09FE1BC}" dt="2025-04-25T14:52:37.106" v="209" actId="14100"/>
        <pc:sldMkLst>
          <pc:docMk/>
          <pc:sldMk cId="250867893" sldId="262"/>
        </pc:sldMkLst>
        <pc:spChg chg="mod">
          <ac:chgData name="COULHON WEHR Marie-Hélène" userId="c200843c-27f4-4341-8e47-7fd46f4d5e61" providerId="ADAL" clId="{C4978E74-E2FC-431D-B06E-3EC8F09FE1BC}" dt="2025-04-25T14:47:46.564" v="169" actId="6549"/>
          <ac:spMkLst>
            <pc:docMk/>
            <pc:sldMk cId="250867893" sldId="262"/>
            <ac:spMk id="2" creationId="{61BB1524-1214-578C-64D9-2CE4B83A03FE}"/>
          </ac:spMkLst>
        </pc:spChg>
        <pc:spChg chg="mod">
          <ac:chgData name="COULHON WEHR Marie-Hélène" userId="c200843c-27f4-4341-8e47-7fd46f4d5e61" providerId="ADAL" clId="{C4978E74-E2FC-431D-B06E-3EC8F09FE1BC}" dt="2025-04-25T14:52:37.106" v="209" actId="14100"/>
          <ac:spMkLst>
            <pc:docMk/>
            <pc:sldMk cId="250867893" sldId="262"/>
            <ac:spMk id="3" creationId="{900F446C-10B4-A391-11C1-D6EB0BF52F8F}"/>
          </ac:spMkLst>
        </pc:spChg>
      </pc:sldChg>
      <pc:sldChg chg="modSp mod">
        <pc:chgData name="COULHON WEHR Marie-Hélène" userId="c200843c-27f4-4341-8e47-7fd46f4d5e61" providerId="ADAL" clId="{C4978E74-E2FC-431D-B06E-3EC8F09FE1BC}" dt="2025-04-25T14:44:24.433" v="52" actId="20577"/>
        <pc:sldMkLst>
          <pc:docMk/>
          <pc:sldMk cId="570446013" sldId="263"/>
        </pc:sldMkLst>
        <pc:spChg chg="mod">
          <ac:chgData name="COULHON WEHR Marie-Hélène" userId="c200843c-27f4-4341-8e47-7fd46f4d5e61" providerId="ADAL" clId="{C4978E74-E2FC-431D-B06E-3EC8F09FE1BC}" dt="2025-04-25T14:44:24.433" v="52" actId="20577"/>
          <ac:spMkLst>
            <pc:docMk/>
            <pc:sldMk cId="570446013" sldId="263"/>
            <ac:spMk id="2" creationId="{3ABBD093-4AE7-934B-44A5-FB5840BDED6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Feuil1!$B$16</c:f>
              <c:strCache>
                <c:ptCount val="1"/>
                <c:pt idx="0">
                  <c:v>CSI Expos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8F-48AE-8119-3E4396CFBE8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8F-48AE-8119-3E4396CFBE8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8F-48AE-8119-3E4396CFBE8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8F-48AE-8119-3E4396CFBE80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8F-48AE-8119-3E4396CFBE80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8F-48AE-8119-3E4396CFBE8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8F-48AE-8119-3E4396CFBE8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8F-48AE-8119-3E4396CFBE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8F-48AE-8119-3E4396CFBE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8F-48AE-8119-3E4396CFBE8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8F-48AE-8119-3E4396CFBE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Feuil1!$A$17:$A$23</c:f>
              <c:strCache>
                <c:ptCount val="7"/>
                <c:pt idx="0">
                  <c:v>19ème</c:v>
                </c:pt>
                <c:pt idx="1">
                  <c:v>18 &amp; 20ème</c:v>
                </c:pt>
                <c:pt idx="2">
                  <c:v>Paris hors 18-19-20</c:v>
                </c:pt>
                <c:pt idx="3">
                  <c:v>93 Seine-Saint-Denis</c:v>
                </c:pt>
                <c:pt idx="4">
                  <c:v>IDF hors (Paris et 93)</c:v>
                </c:pt>
                <c:pt idx="5">
                  <c:v>Autres régions</c:v>
                </c:pt>
                <c:pt idx="6">
                  <c:v>International</c:v>
                </c:pt>
              </c:strCache>
            </c:strRef>
          </c:cat>
          <c:val>
            <c:numRef>
              <c:f>Feuil1!$B$17:$B$23</c:f>
              <c:numCache>
                <c:formatCode>#,##0</c:formatCode>
                <c:ptCount val="7"/>
                <c:pt idx="0">
                  <c:v>39497</c:v>
                </c:pt>
                <c:pt idx="1">
                  <c:v>37156</c:v>
                </c:pt>
                <c:pt idx="2">
                  <c:v>106001</c:v>
                </c:pt>
                <c:pt idx="3">
                  <c:v>98976</c:v>
                </c:pt>
                <c:pt idx="4">
                  <c:v>335020</c:v>
                </c:pt>
                <c:pt idx="5">
                  <c:v>398090</c:v>
                </c:pt>
                <c:pt idx="6">
                  <c:v>108811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8F-48AE-8119-3E4396CFB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Feuil1!$F$16</c:f>
              <c:strCache>
                <c:ptCount val="1"/>
                <c:pt idx="0">
                  <c:v>Bibliothèque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B4-4E32-BD15-06095998EBB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B4-4E32-BD15-06095998EBB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B4-4E32-BD15-06095998EBB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B4-4E32-BD15-06095998EBB0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B4-4E32-BD15-06095998EBB0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B4-4E32-BD15-06095998EBB0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AB4-4E32-BD15-06095998EBB0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B4-4E32-BD15-06095998EBB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B4-4E32-BD15-06095998EBB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AB4-4E32-BD15-06095998EBB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AB4-4E32-BD15-06095998E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Feuil1!$A$17:$A$23</c:f>
              <c:strCache>
                <c:ptCount val="7"/>
                <c:pt idx="0">
                  <c:v>19ème</c:v>
                </c:pt>
                <c:pt idx="1">
                  <c:v>18 &amp; 20ème</c:v>
                </c:pt>
                <c:pt idx="2">
                  <c:v>Paris hors 18-19-20</c:v>
                </c:pt>
                <c:pt idx="3">
                  <c:v>93 Seine-Saint-Denis</c:v>
                </c:pt>
                <c:pt idx="4">
                  <c:v>IDF hors (Paris et 93)</c:v>
                </c:pt>
                <c:pt idx="5">
                  <c:v>Autres régions</c:v>
                </c:pt>
                <c:pt idx="6">
                  <c:v>International</c:v>
                </c:pt>
              </c:strCache>
            </c:strRef>
          </c:cat>
          <c:val>
            <c:numRef>
              <c:f>Feuil1!$F$17:$F$23</c:f>
              <c:numCache>
                <c:formatCode>#,##0</c:formatCode>
                <c:ptCount val="7"/>
                <c:pt idx="0">
                  <c:v>34236</c:v>
                </c:pt>
                <c:pt idx="1">
                  <c:v>12973</c:v>
                </c:pt>
                <c:pt idx="2">
                  <c:v>17011</c:v>
                </c:pt>
                <c:pt idx="3">
                  <c:v>50860</c:v>
                </c:pt>
                <c:pt idx="4">
                  <c:v>35525</c:v>
                </c:pt>
                <c:pt idx="5">
                  <c:v>18987</c:v>
                </c:pt>
                <c:pt idx="6">
                  <c:v>7560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B4-4E32-BD15-06095998E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Feuil1!$H$16</c:f>
              <c:strCache>
                <c:ptCount val="1"/>
                <c:pt idx="0">
                  <c:v>Carref. Num.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30-434C-8C3A-566BDB840D5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30-434C-8C3A-566BDB840D56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30-434C-8C3A-566BDB840D56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30-434C-8C3A-566BDB840D56}"/>
              </c:ext>
            </c:extLst>
          </c:dPt>
          <c:dPt>
            <c:idx val="4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30-434C-8C3A-566BDB840D56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30-434C-8C3A-566BDB840D56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30-434C-8C3A-566BDB840D56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0-434C-8C3A-566BDB840D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30-434C-8C3A-566BDB840D5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0-434C-8C3A-566BDB840D5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0-434C-8C3A-566BDB840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Feuil1!$A$17:$A$23</c:f>
              <c:strCache>
                <c:ptCount val="7"/>
                <c:pt idx="0">
                  <c:v>19ème</c:v>
                </c:pt>
                <c:pt idx="1">
                  <c:v>18 &amp; 20ème</c:v>
                </c:pt>
                <c:pt idx="2">
                  <c:v>Paris hors 18-19-20</c:v>
                </c:pt>
                <c:pt idx="3">
                  <c:v>93 Seine-Saint-Denis</c:v>
                </c:pt>
                <c:pt idx="4">
                  <c:v>IDF hors (Paris et 93)</c:v>
                </c:pt>
                <c:pt idx="5">
                  <c:v>Autres régions</c:v>
                </c:pt>
                <c:pt idx="6">
                  <c:v>International</c:v>
                </c:pt>
              </c:strCache>
            </c:strRef>
          </c:cat>
          <c:val>
            <c:numRef>
              <c:f>Feuil1!$H$17:$H$23</c:f>
              <c:numCache>
                <c:formatCode>#,##0</c:formatCode>
                <c:ptCount val="7"/>
                <c:pt idx="0">
                  <c:v>4675</c:v>
                </c:pt>
                <c:pt idx="1">
                  <c:v>1886</c:v>
                </c:pt>
                <c:pt idx="2">
                  <c:v>3808</c:v>
                </c:pt>
                <c:pt idx="3">
                  <c:v>6786</c:v>
                </c:pt>
                <c:pt idx="4">
                  <c:v>13384</c:v>
                </c:pt>
                <c:pt idx="5">
                  <c:v>15608</c:v>
                </c:pt>
                <c:pt idx="6">
                  <c:v>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30-434C-8C3A-566BDB840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048724-B5CE-BF49-B7C6-63729A01B2A7}"/>
              </a:ext>
            </a:extLst>
          </p:cNvPr>
          <p:cNvSpPr txBox="1">
            <a:spLocks/>
          </p:cNvSpPr>
          <p:nvPr userDrawn="1"/>
        </p:nvSpPr>
        <p:spPr>
          <a:xfrm>
            <a:off x="6177017" y="6265952"/>
            <a:ext cx="1408443" cy="365125"/>
          </a:xfrm>
          <a:prstGeom prst="rect">
            <a:avLst/>
          </a:prstGeom>
        </p:spPr>
        <p:txBody>
          <a:bodyPr vert="horz" lIns="68580" tIns="34291" rIns="68580" bIns="3429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>
                <a:latin typeface="+mn-lt"/>
              </a:rPr>
              <a:t>Page </a:t>
            </a:r>
            <a:fld id="{700FE6C1-53D2-4B4A-A041-B539D8DA3A16}" type="slidenum">
              <a:rPr lang="en-US" sz="800" b="0" spc="0" smtClean="0">
                <a:latin typeface="+mn-lt"/>
              </a:rPr>
              <a:pPr algn="l"/>
              <a:t>‹N°›</a:t>
            </a:fld>
            <a:endParaRPr lang="en-US" sz="800" b="0" spc="0">
              <a:latin typeface="+mn-lt"/>
            </a:endParaRPr>
          </a:p>
        </p:txBody>
      </p:sp>
      <p:sp>
        <p:nvSpPr>
          <p:cNvPr id="13" name="Titre 10">
            <a:extLst>
              <a:ext uri="{FF2B5EF4-FFF2-40B4-BE49-F238E27FC236}">
                <a16:creationId xmlns:a16="http://schemas.microsoft.com/office/drawing/2014/main" id="{57847A68-A80A-134C-8AF6-74E5E631C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92263"/>
            <a:ext cx="10515600" cy="334241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4400" b="1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BB8CB1-AB58-3244-BAD2-597F9C2FA0F2}"/>
              </a:ext>
            </a:extLst>
          </p:cNvPr>
          <p:cNvSpPr/>
          <p:nvPr userDrawn="1"/>
        </p:nvSpPr>
        <p:spPr>
          <a:xfrm>
            <a:off x="69014" y="6018367"/>
            <a:ext cx="12115321" cy="839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6B4555-409B-574D-BA8F-40763FED0597}"/>
              </a:ext>
            </a:extLst>
          </p:cNvPr>
          <p:cNvSpPr/>
          <p:nvPr userDrawn="1"/>
        </p:nvSpPr>
        <p:spPr>
          <a:xfrm>
            <a:off x="838200" y="2815187"/>
            <a:ext cx="320675" cy="98044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CCF453-F985-9146-98A2-C60B509C4F81}"/>
              </a:ext>
            </a:extLst>
          </p:cNvPr>
          <p:cNvSpPr/>
          <p:nvPr userDrawn="1"/>
        </p:nvSpPr>
        <p:spPr>
          <a:xfrm rot="5400000">
            <a:off x="-3380120" y="3380117"/>
            <a:ext cx="6858003" cy="97767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F5D857A-C169-6A45-A031-F82706105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72" y="522855"/>
            <a:ext cx="2480656" cy="18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1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B2FB4AC7-4ACE-3A41-BCD2-854D7311A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016"/>
            <a:ext cx="10515600" cy="3877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297DB909-1AFF-AF4D-8D85-216D8E6C93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3048" y="1287464"/>
            <a:ext cx="4870752" cy="43344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EE567C23-5C71-C047-9153-4EB424090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4" y="1287464"/>
            <a:ext cx="5106495" cy="43344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B5E77C-28B3-FD41-A841-D09695245B3B}"/>
              </a:ext>
            </a:extLst>
          </p:cNvPr>
          <p:cNvSpPr/>
          <p:nvPr userDrawn="1"/>
        </p:nvSpPr>
        <p:spPr>
          <a:xfrm>
            <a:off x="838200" y="389854"/>
            <a:ext cx="320675" cy="98044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334128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texte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1378DE-76E4-524B-9AAE-24646E8510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1" y="2591086"/>
            <a:ext cx="3223987" cy="3226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134FA05-FB98-924B-8737-5717A77AF7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4005" y="2591086"/>
            <a:ext cx="3223987" cy="3226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9514D9D-5E88-1A4B-AE76-43457EE50E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9813" y="2591086"/>
            <a:ext cx="3223987" cy="3226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endParaRPr lang="en-US"/>
          </a:p>
        </p:txBody>
      </p:sp>
      <p:sp>
        <p:nvSpPr>
          <p:cNvPr id="12" name="Titre 10">
            <a:extLst>
              <a:ext uri="{FF2B5EF4-FFF2-40B4-BE49-F238E27FC236}">
                <a16:creationId xmlns:a16="http://schemas.microsoft.com/office/drawing/2014/main" id="{3DDCD3F2-C2B8-C044-B880-82771F5ED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016"/>
            <a:ext cx="10515600" cy="3877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34E882F7-751C-DB4D-8455-7296C063A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1851" y="1287468"/>
            <a:ext cx="10515600" cy="10852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6D881-3EB6-F046-B824-ADCC8BD60509}"/>
              </a:ext>
            </a:extLst>
          </p:cNvPr>
          <p:cNvSpPr/>
          <p:nvPr userDrawn="1"/>
        </p:nvSpPr>
        <p:spPr>
          <a:xfrm>
            <a:off x="838200" y="389854"/>
            <a:ext cx="320675" cy="98044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2645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0">
            <a:extLst>
              <a:ext uri="{FF2B5EF4-FFF2-40B4-BE49-F238E27FC236}">
                <a16:creationId xmlns:a16="http://schemas.microsoft.com/office/drawing/2014/main" id="{EFFB0A17-4EB9-D34D-A504-666C4A4A53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016"/>
            <a:ext cx="10515600" cy="38779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E29ABAE-629E-5746-9610-A7C3A8558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6674" y="1308595"/>
            <a:ext cx="10500783" cy="43132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905B8-EAEA-EC4D-9475-7AA8D72EFF70}"/>
              </a:ext>
            </a:extLst>
          </p:cNvPr>
          <p:cNvSpPr/>
          <p:nvPr userDrawn="1"/>
        </p:nvSpPr>
        <p:spPr>
          <a:xfrm>
            <a:off x="846674" y="389854"/>
            <a:ext cx="320675" cy="98044"/>
          </a:xfrm>
          <a:prstGeom prst="rect">
            <a:avLst/>
          </a:prstGeom>
          <a:solidFill>
            <a:srgbClr val="0F0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3179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363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17B8E0-B397-ED4B-93F8-B54075B0DEAB}"/>
              </a:ext>
            </a:extLst>
          </p:cNvPr>
          <p:cNvSpPr txBox="1">
            <a:spLocks/>
          </p:cNvSpPr>
          <p:nvPr userDrawn="1"/>
        </p:nvSpPr>
        <p:spPr>
          <a:xfrm>
            <a:off x="6177017" y="6265952"/>
            <a:ext cx="1408443" cy="365125"/>
          </a:xfrm>
          <a:prstGeom prst="rect">
            <a:avLst/>
          </a:prstGeom>
        </p:spPr>
        <p:txBody>
          <a:bodyPr vert="horz" lIns="68580" tIns="34291" rIns="68580" bIns="34291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>
                <a:latin typeface="+mn-lt"/>
              </a:rPr>
              <a:t>Page </a:t>
            </a:r>
            <a:fld id="{700FE6C1-53D2-4B4A-A041-B539D8DA3A16}" type="slidenum">
              <a:rPr lang="en-US" sz="800" b="0" spc="0" smtClean="0">
                <a:latin typeface="+mn-lt"/>
              </a:rPr>
              <a:pPr algn="l"/>
              <a:t>‹N°›</a:t>
            </a:fld>
            <a:endParaRPr lang="en-US" sz="800" b="0" spc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135519-F346-5140-8557-B46CC3051EAF}"/>
              </a:ext>
            </a:extLst>
          </p:cNvPr>
          <p:cNvSpPr/>
          <p:nvPr userDrawn="1"/>
        </p:nvSpPr>
        <p:spPr>
          <a:xfrm rot="5400000">
            <a:off x="-342902" y="6413501"/>
            <a:ext cx="787401" cy="101600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DE29B8-549F-DA47-916F-E3B8FEC0D9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4" y="6070600"/>
            <a:ext cx="1120626" cy="84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2" r:id="rId2"/>
    <p:sldLayoutId id="2147483716" r:id="rId3"/>
    <p:sldLayoutId id="214748373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11" Type="http://schemas.openxmlformats.org/officeDocument/2006/relationships/chart" Target="../charts/chart5.xml"/><Relationship Id="rId5" Type="http://schemas.openxmlformats.org/officeDocument/2006/relationships/image" Target="../media/image5.png"/><Relationship Id="rId10" Type="http://schemas.openxmlformats.org/officeDocument/2006/relationships/chart" Target="../charts/chart4.xml"/><Relationship Id="rId4" Type="http://schemas.openxmlformats.org/officeDocument/2006/relationships/image" Target="../media/image4.png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s://www.cite-sciences.fr/fr/au-programme/lieux-ressources/bibliothequ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hyperlink" Target="https://www.cite-sciences.fr/fr/au-programme/lieux-ressources/cite-de-la-sant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s://www.cite-sciences.fr/fr/au-programme/lieux-ressources/cite-des-metier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D093-4AE7-934B-44A5-FB5840BD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3300" dirty="0">
                <a:ea typeface="Calibri"/>
                <a:cs typeface="Calibri"/>
              </a:rPr>
            </a:br>
            <a:r>
              <a:rPr lang="en-US" sz="3600" dirty="0">
                <a:ea typeface="Calibri"/>
                <a:cs typeface="Calibri"/>
              </a:rPr>
              <a:t>La Bibliothèque de la Cité des sciences et de </a:t>
            </a:r>
            <a:r>
              <a:rPr lang="en-US" sz="3600" dirty="0" err="1">
                <a:ea typeface="Calibri"/>
                <a:cs typeface="Calibri"/>
              </a:rPr>
              <a:t>l'industrie</a:t>
            </a:r>
            <a:br>
              <a:rPr lang="en-US" sz="3600" dirty="0">
                <a:ea typeface="Calibri"/>
                <a:cs typeface="Calibri"/>
              </a:rPr>
            </a:br>
            <a:br>
              <a:rPr lang="en-US" sz="3600" dirty="0">
                <a:ea typeface="Calibri"/>
                <a:cs typeface="Calibri"/>
              </a:rPr>
            </a:br>
            <a:r>
              <a:rPr lang="en-US" sz="3600" dirty="0">
                <a:ea typeface="Calibri"/>
                <a:cs typeface="Calibri"/>
              </a:rPr>
              <a:t>Paris</a:t>
            </a:r>
          </a:p>
        </p:txBody>
      </p:sp>
    </p:spTree>
    <p:extLst>
      <p:ext uri="{BB962C8B-B14F-4D97-AF65-F5344CB8AC3E}">
        <p14:creationId xmlns:p14="http://schemas.microsoft.com/office/powerpoint/2010/main" val="57044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C4C15-7C65-6A42-A949-0487488E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a typeface="Calibri"/>
                <a:cs typeface="Calibri"/>
              </a:rPr>
              <a:t>Les publics de proximité de la Cité des sciences et de l'industrie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D552C-7DD0-991B-CEB6-E2E12374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762" y="2177027"/>
            <a:ext cx="1450321" cy="599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306BDF-E71A-C219-3244-B46994D7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859" y="1586613"/>
            <a:ext cx="2484289" cy="887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8686DF-69EE-7E9C-E583-80B7BCAC5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265" y="1380486"/>
            <a:ext cx="2523061" cy="8871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B69675-BE3F-4FBE-384A-F29919AA3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093" y="2200191"/>
            <a:ext cx="1166907" cy="553128"/>
          </a:xfrm>
          <a:prstGeom prst="rect">
            <a:avLst/>
          </a:prstGeom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F091C4FF-FC14-F666-8EF2-3CC505F8D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949075"/>
              </p:ext>
            </p:extLst>
          </p:nvPr>
        </p:nvGraphicFramePr>
        <p:xfrm>
          <a:off x="348408" y="1027815"/>
          <a:ext cx="3797300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F091C4FF-FC14-F666-8EF2-3CC505F8D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316206"/>
              </p:ext>
            </p:extLst>
          </p:nvPr>
        </p:nvGraphicFramePr>
        <p:xfrm>
          <a:off x="529478" y="2723738"/>
          <a:ext cx="3797300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Image 16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3B946D80-F053-0EA2-12FB-3C3EAFEB0B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255" y="1330630"/>
            <a:ext cx="1314451" cy="1337138"/>
          </a:xfrm>
          <a:prstGeom prst="rect">
            <a:avLst/>
          </a:prstGeom>
        </p:spPr>
      </p:pic>
      <p:graphicFrame>
        <p:nvGraphicFramePr>
          <p:cNvPr id="18" name="Graphique 17">
            <a:extLst>
              <a:ext uri="{FF2B5EF4-FFF2-40B4-BE49-F238E27FC236}">
                <a16:creationId xmlns:a16="http://schemas.microsoft.com/office/drawing/2014/main" id="{F091C4FF-FC14-F666-8EF2-3CC505F8D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445814"/>
              </p:ext>
            </p:extLst>
          </p:nvPr>
        </p:nvGraphicFramePr>
        <p:xfrm>
          <a:off x="457986" y="2723738"/>
          <a:ext cx="3797300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D3BC9BE4-BED8-464F-9356-08F8F07A0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64554"/>
              </p:ext>
            </p:extLst>
          </p:nvPr>
        </p:nvGraphicFramePr>
        <p:xfrm>
          <a:off x="4398270" y="2723738"/>
          <a:ext cx="3784599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33BE690C-1B29-4025-86E9-A30D672C9A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408645"/>
              </p:ext>
            </p:extLst>
          </p:nvPr>
        </p:nvGraphicFramePr>
        <p:xfrm>
          <a:off x="8254361" y="2725244"/>
          <a:ext cx="3422650" cy="274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25" name="Image 24">
            <a:extLst>
              <a:ext uri="{FF2B5EF4-FFF2-40B4-BE49-F238E27FC236}">
                <a16:creationId xmlns:a16="http://schemas.microsoft.com/office/drawing/2014/main" id="{C2EED15A-553B-4AAE-9EBE-A9EF23296E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4374" y="5635824"/>
            <a:ext cx="100107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1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DA669-7F06-1E2E-1368-87E4D3DE4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offres de la Bibliothèque, gratuites et ouvertes à tout public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DB7E3-EA33-F5CD-AF2F-4DE4F1C22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723" y="1212940"/>
            <a:ext cx="10522553" cy="2512109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fr-FR" dirty="0">
                <a:hlinkClick r:id="rId2"/>
              </a:rPr>
              <a:t>https://www.cite-sciences.fr/fr/au-programme/lieux-ressources/bibliotheque</a:t>
            </a:r>
            <a:endParaRPr lang="fr-FR" dirty="0"/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Clic et déclic : littératie numérique et accompagnement dans la prise en main des outils numériques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Ecrivain public : accompagnement dans les démarches administratives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FLE : cours de Français Langue Etrangère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Ateliers de Céline : ateliers créatifs et de recyclage</a:t>
            </a:r>
            <a:endParaRPr lang="fr-FR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Soutien scolaire : matières scientifiques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Science en main : programmation en LSF</a:t>
            </a:r>
            <a:endParaRPr lang="fr-FR" dirty="0">
              <a:ea typeface="Calibri"/>
              <a:cs typeface="Calibri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702220-2962-0F7A-970D-06F950614F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38201" y="4102405"/>
            <a:ext cx="1586948" cy="15869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CD5A847-A08B-05DA-52C6-AD99C233D7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07921" y="4102405"/>
            <a:ext cx="1586948" cy="158694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AB81A76-C3DE-3BB1-4B2D-4D55ADE699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71761" y="4077994"/>
            <a:ext cx="1586948" cy="15869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DCA2FD6-2E69-F98E-AC5D-3C0A0354AE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35601" y="4090389"/>
            <a:ext cx="1586948" cy="152239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45A866A-5A52-8B94-0F1C-A232546864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695125" y="4058112"/>
            <a:ext cx="1586948" cy="15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3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E8C0F-818A-1150-85DD-734B7CE0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6B31E2-1AA2-BF04-2C8F-3E5DB180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Cité de la santé, une plateforme partenariale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6A3428-BA88-2E2F-D77E-E1D27D4C7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209869"/>
            <a:ext cx="10479011" cy="2453268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fr-FR" dirty="0">
                <a:hlinkClick r:id="rId2"/>
              </a:rPr>
              <a:t>https://www.cite-sciences.fr/fr/au-programme/lieux-ressources/cite-de-la-sante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Permanences d'écoute, de conseil et d'orientation en santé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Programmation d'ateliers de prévention et de sensibilisation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Ressources documentaires et accompagnement à l'accès au fonds santé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Manifestations nationales 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ea typeface="Calibri"/>
                <a:cs typeface="Calibri"/>
              </a:rPr>
              <a:t>Rencontres de professionnels et représentants d'usagers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ea typeface="Calibri"/>
                <a:cs typeface="Calibri"/>
              </a:rPr>
              <a:t>Questions Santé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ea typeface="Calibri"/>
              <a:cs typeface="Calibri"/>
            </a:endParaRPr>
          </a:p>
          <a:p>
            <a:endParaRPr lang="fr-FR" dirty="0"/>
          </a:p>
          <a:p>
            <a:endParaRPr lang="fr-FR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3EDE35-7CC1-6AB3-9BF4-776467BB58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8901" y="4090292"/>
            <a:ext cx="1616058" cy="16160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1A3B10-3FDD-2AFD-6FF4-C4B4BA49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35637" y="4119402"/>
            <a:ext cx="1586949" cy="15869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A03796-326B-766C-C9BF-9B3BF395FB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92908" y="4090292"/>
            <a:ext cx="1643078" cy="15578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FB221C-3808-CF75-8021-08594EC9AFA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72893" y="4090292"/>
            <a:ext cx="1557839" cy="15578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40AA13-2D54-C534-BF79-ECDB144D45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92156" y="4090292"/>
            <a:ext cx="1618561" cy="16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0CFF1-F458-C969-64E3-6B8A361EB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BB1524-1214-578C-64D9-2CE4B83A0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89" y="640016"/>
            <a:ext cx="10515600" cy="387799"/>
          </a:xfrm>
        </p:spPr>
        <p:txBody>
          <a:bodyPr/>
          <a:lstStyle/>
          <a:p>
            <a:r>
              <a:rPr lang="fr-FR" dirty="0"/>
              <a:t>La Cité des métiers, u</a:t>
            </a:r>
            <a:r>
              <a:rPr lang="fr-FR" dirty="0">
                <a:ea typeface="Calibri" panose="020F0502020204030204"/>
                <a:cs typeface="Calibri" panose="020F0502020204030204"/>
              </a:rPr>
              <a:t>ne plateforme partenariale et un label 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0F446C-10B4-A391-11C1-D6EB0BF52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789" y="1177835"/>
            <a:ext cx="10522553" cy="2825453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cs typeface="Calibri" panose="020F0502020204030204"/>
                <a:hlinkClick r:id="rId2"/>
              </a:rPr>
              <a:t>https://www.cite-sciences.fr/fr/au-programme/lieux-ressources/cite-des-metiers</a:t>
            </a:r>
            <a:endParaRPr lang="fr-FR" dirty="0">
              <a:cs typeface="Calibri" panose="020F0502020204030204"/>
            </a:endParaRPr>
          </a:p>
          <a:p>
            <a:endParaRPr lang="fr-FR" dirty="0"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4 pôles de conseil individuel : orientation, emploi, compétences, entreprise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Ressources documentaires</a:t>
            </a:r>
            <a:endParaRPr lang="fr-FR" dirty="0"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ea typeface="Calibri"/>
                <a:cs typeface="Calibri"/>
              </a:rPr>
              <a:t>Ateliers thématiques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ea typeface="Calibri"/>
                <a:cs typeface="Calibri"/>
              </a:rPr>
              <a:t>Permanences de partenaires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Manifestations : orientation et recrutement</a:t>
            </a:r>
            <a:endParaRPr lang="fr-FR" dirty="0">
              <a:ea typeface="Calibri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AB4A5B-9B4E-6F91-74CD-71CD3F8AC6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8665" y="4093217"/>
            <a:ext cx="1586948" cy="1586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FE83E47-21F6-4274-FFD0-491FFB5EFA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79545" y="4112518"/>
            <a:ext cx="1586948" cy="15869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E729D1-48C0-8BAB-9739-F47959ACA7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40391" y="4084029"/>
            <a:ext cx="1596136" cy="159613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898F3B-C649-41CB-AA4E-9DEAAD0C04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710425" y="4084029"/>
            <a:ext cx="1586948" cy="15869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BCF7C5F-FE4B-8217-6B10-62EF651267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09511" y="4103330"/>
            <a:ext cx="1596136" cy="159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7893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e présentation Powerpoint Universcience format 16 9(13).pptx" id="{FB8CB206-18A7-41E1-A468-F5646EE151FA}" vid="{89B3B1E8-C0B7-4D89-ADD4-359D4C87058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A202DCCFE5C4CBCE70BB0FEE29774" ma:contentTypeVersion="17" ma:contentTypeDescription="Crée un document." ma:contentTypeScope="" ma:versionID="2490c2fdadcbe8cad2da6ee6e72d6ebf">
  <xsd:schema xmlns:xsd="http://www.w3.org/2001/XMLSchema" xmlns:xs="http://www.w3.org/2001/XMLSchema" xmlns:p="http://schemas.microsoft.com/office/2006/metadata/properties" xmlns:ns3="f9ebbfdd-af3a-4f49-90bd-3b17ac25f8d3" xmlns:ns4="ce9e0bb2-3d2d-4afa-86ce-7d3f56749a9f" targetNamespace="http://schemas.microsoft.com/office/2006/metadata/properties" ma:root="true" ma:fieldsID="abbee04f04697aee63bfd210617b21db" ns3:_="" ns4:_="">
    <xsd:import namespace="f9ebbfdd-af3a-4f49-90bd-3b17ac25f8d3"/>
    <xsd:import namespace="ce9e0bb2-3d2d-4afa-86ce-7d3f56749a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ebbfdd-af3a-4f49-90bd-3b17ac25f8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e0bb2-3d2d-4afa-86ce-7d3f56749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ebbfdd-af3a-4f49-90bd-3b17ac25f8d3" xsi:nil="true"/>
  </documentManagement>
</p:properties>
</file>

<file path=customXml/itemProps1.xml><?xml version="1.0" encoding="utf-8"?>
<ds:datastoreItem xmlns:ds="http://schemas.openxmlformats.org/officeDocument/2006/customXml" ds:itemID="{6452F969-226C-49D6-86B7-2AF73897BBB3}">
  <ds:schemaRefs>
    <ds:schemaRef ds:uri="ce9e0bb2-3d2d-4afa-86ce-7d3f56749a9f"/>
    <ds:schemaRef ds:uri="f9ebbfdd-af3a-4f49-90bd-3b17ac25f8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9FDF7A-3F61-4605-8FBF-CA01A7092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9B28E8-C827-4C2F-9C53-EF596AF6E40B}">
  <ds:schemaRefs>
    <ds:schemaRef ds:uri="ce9e0bb2-3d2d-4afa-86ce-7d3f56749a9f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f9ebbfdd-af3a-4f49-90bd-3b17ac25f8d3"/>
    <ds:schemaRef ds:uri="http://purl.org/dc/elements/1.1/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215</Words>
  <Application>Microsoft Office PowerPoint</Application>
  <PresentationFormat>Grand écran</PresentationFormat>
  <Paragraphs>29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Orange</vt:lpstr>
      <vt:lpstr> La Bibliothèque de la Cité des sciences et de l'industrie  Paris</vt:lpstr>
      <vt:lpstr>Les publics de proximité de la Cité des sciences et de l'industrie</vt:lpstr>
      <vt:lpstr>Les offres de la Bibliothèque, gratuites et ouvertes à tout public </vt:lpstr>
      <vt:lpstr>La Cité de la santé, une plateforme partenariale</vt:lpstr>
      <vt:lpstr>La Cité des métiers, une plateforme partenariale et un label </vt:lpstr>
    </vt:vector>
  </TitlesOfParts>
  <Company>Universcience.fr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DUBIN Jérôme</dc:creator>
  <cp:lastModifiedBy>COULHON WEHR Marie-Hélène</cp:lastModifiedBy>
  <cp:revision>1</cp:revision>
  <cp:lastPrinted>2025-03-24T15:07:29Z</cp:lastPrinted>
  <dcterms:created xsi:type="dcterms:W3CDTF">2025-03-20T23:16:01Z</dcterms:created>
  <dcterms:modified xsi:type="dcterms:W3CDTF">2025-04-25T14:53:41Z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0x0101006CCA202DCCFE5C4CBCE70BB0FEE29774</vt:lpwstr>
  </property>
</Properties>
</file>