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759" r:id="rId2"/>
  </p:sldMasterIdLst>
  <p:notesMasterIdLst>
    <p:notesMasterId r:id="rId27"/>
  </p:notesMasterIdLst>
  <p:handoutMasterIdLst>
    <p:handoutMasterId r:id="rId28"/>
  </p:handoutMasterIdLst>
  <p:sldIdLst>
    <p:sldId id="278" r:id="rId3"/>
    <p:sldId id="492" r:id="rId4"/>
    <p:sldId id="505" r:id="rId5"/>
    <p:sldId id="514" r:id="rId6"/>
    <p:sldId id="506" r:id="rId7"/>
    <p:sldId id="507" r:id="rId8"/>
    <p:sldId id="508" r:id="rId9"/>
    <p:sldId id="503" r:id="rId10"/>
    <p:sldId id="494" r:id="rId11"/>
    <p:sldId id="511" r:id="rId12"/>
    <p:sldId id="512" r:id="rId13"/>
    <p:sldId id="513" r:id="rId14"/>
    <p:sldId id="509" r:id="rId15"/>
    <p:sldId id="493" r:id="rId16"/>
    <p:sldId id="510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462" r:id="rId26"/>
  </p:sldIdLst>
  <p:sldSz cx="10693400" cy="756126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4CA"/>
    <a:srgbClr val="262626"/>
    <a:srgbClr val="0033CC"/>
    <a:srgbClr val="3139E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4595" autoAdjust="0"/>
  </p:normalViewPr>
  <p:slideViewPr>
    <p:cSldViewPr>
      <p:cViewPr>
        <p:scale>
          <a:sx n="50" d="100"/>
          <a:sy n="50" d="100"/>
        </p:scale>
        <p:origin x="-1830" y="-4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66B563-24FC-4652-A131-149141F9F9B2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l’intervention / Entreprise / Intervenant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B495FA-55FA-4918-B1CF-F1BCE9194C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31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7A42E9-2C63-4D72-9D2E-59C65BFE8D32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l’intervention / Entreprise / Intervenant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A291E-EE86-4E85-BB92-F8998666EA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1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3242E-1B81-465A-81FB-1EDF6B3EEC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8E9C5-0762-4E4B-B86B-D552BA463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Intitulé de l’intervention / Entreprise / Intervenant</a:t>
            </a:r>
            <a:endParaRPr lang="en-US" smtClean="0"/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C9AD-F692-43F3-A52C-8D24E07080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3104" y="2362887"/>
            <a:ext cx="9089390" cy="1620771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3104" y="4331977"/>
            <a:ext cx="7485380" cy="19323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7B87-2A0A-4C3D-8F22-4A30B6A453A6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Intitulé de l’intervention / Entreprise / Intervenant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7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5E5E-25F9-4461-8DFF-AE54B19089AF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9861-1278-4E8A-86F6-C282F21921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6D64-338B-4A0E-8639-18A4670A23F5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B127-3F31-459B-876D-C30E40E77D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6838-F434-4867-B53F-589E2800265A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9F8E-3011-4312-86B1-7201A25CFB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6557-FA79-4F5C-91F8-E8DC63668429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6D19-E3BF-45A5-B016-B462A4FA60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285" y="85746"/>
            <a:ext cx="9620692" cy="13099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828" y="1417938"/>
            <a:ext cx="4728672" cy="53335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24165" y="1417938"/>
            <a:ext cx="4730356" cy="53335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3656013" y="6888163"/>
            <a:ext cx="3386137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xfrm>
            <a:off x="7666038" y="6888163"/>
            <a:ext cx="2487612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F761-C4D0-4738-808B-E054A6CB0A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285" y="85746"/>
            <a:ext cx="9620692" cy="13099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828" y="1417938"/>
            <a:ext cx="4728672" cy="53335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424165" y="1417936"/>
            <a:ext cx="4730356" cy="25897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424165" y="4160126"/>
            <a:ext cx="4730356" cy="259134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>
          <a:xfrm>
            <a:off x="3656013" y="6888163"/>
            <a:ext cx="3386137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1"/>
          </p:nvPr>
        </p:nvSpPr>
        <p:spPr>
          <a:xfrm>
            <a:off x="7666038" y="6888163"/>
            <a:ext cx="2487612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EB27-1C93-4CFE-B3D9-CE79635D6D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26" name="Picture 2" descr="D:\Users\elochon\Documents\010- Personnel\PYL\Rencontres 2013\Louvre-Famille-audioguide-v.png"/>
          <p:cNvPicPr>
            <a:picLocks noChangeAspect="1" noChangeArrowheads="1"/>
          </p:cNvPicPr>
          <p:nvPr userDrawn="1"/>
        </p:nvPicPr>
        <p:blipFill>
          <a:blip r:embed="rId2" cstate="print"/>
          <a:srcRect t="771"/>
          <a:stretch>
            <a:fillRect/>
          </a:stretch>
        </p:blipFill>
        <p:spPr bwMode="auto">
          <a:xfrm>
            <a:off x="0" y="0"/>
            <a:ext cx="3352800" cy="7561263"/>
          </a:xfrm>
          <a:prstGeom prst="rect">
            <a:avLst/>
          </a:prstGeom>
          <a:noFill/>
        </p:spPr>
      </p:pic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2055" name="Picture 7" descr="D:\Users\elochon\Documents\010- Personnel\PYL\Rencontres 2013\images\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10" name="Picture 6" descr="D:\Users\elochon\Documents\010- Personnel\PYL\Rencontres 2013\images\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11" name="Picture 5" descr="D:\Users\elochon\Documents\010- Personnel\PYL\Rencontres 2013\images\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36" y="0"/>
            <a:ext cx="9229477" cy="922338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340" y="1732776"/>
            <a:ext cx="9457012" cy="499008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707-F1F4-4A3F-9EBD-58A337D39CB2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B0F-027C-48F6-A808-A854A82FB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6" name="Picture 4" descr="D:\Users\elochon\Documents\010- Personnel\PYL\Rencontres 2013\images\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7" name="Picture 3" descr="D:\Users\elochon\Documents\010- Personnel\PYL\Rencontres 2013\images\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8508" y="3432484"/>
            <a:ext cx="6768752" cy="1620771"/>
          </a:xfrm>
          <a:solidFill>
            <a:schemeClr val="bg1">
              <a:alpha val="71000"/>
            </a:schemeClr>
          </a:solidFill>
        </p:spPr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8508" y="5304692"/>
            <a:ext cx="6768752" cy="1932323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1032" name="Picture 8" descr="D:\Users\elochon\Documents\010- Personnel\PYL\Rencontres 2013\logo-CLIC-Franc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998" y="80184"/>
            <a:ext cx="1548382" cy="1548383"/>
          </a:xfrm>
          <a:prstGeom prst="rect">
            <a:avLst/>
          </a:prstGeom>
          <a:noFill/>
        </p:spPr>
      </p:pic>
      <p:pic>
        <p:nvPicPr>
          <p:cNvPr id="9" name="Picture 2" descr="D:\Users\elochon\Documents\010- Personnel\PYL\Rencontres 2013\images\vert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6956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C309-2465-48EB-994A-F041D084F07F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CC12-2DAA-4E78-B094-6EE71BBF2B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AD13-462E-4C23-82E6-A2C5F60582C9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7F3C-F9BA-4F40-A09C-1CC919DF17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93D-7181-43CD-BCCA-92BE15430A0A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5E29-62F1-4F95-82F8-F6622A9A96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60E4-4067-479C-B97E-B885540C4A52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76C5-39EC-4DB3-9D0E-AE678F37E02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870A-A378-414E-9D6B-74679D3405F4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4128-C602-4642-AC73-5A98E3B975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4495-233A-4025-B862-C2CF339DC8ED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B59A-F5F3-4E28-8173-4D2394AEFD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7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0751-3165-401E-ACD5-AD463F7167C1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6E05-B5C0-4E6F-A0FD-F9CEC2EDF1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Users\elochon\Documents\010- Personnel\PYL\Rencontres 2013\images\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6" y="0"/>
            <a:ext cx="9523164" cy="8994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36" y="0"/>
            <a:ext cx="9229477" cy="92233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340" y="1732776"/>
            <a:ext cx="9457012" cy="49900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707-F1F4-4A3F-9EBD-58A337D39CB2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B0F-027C-48F6-A808-A854A82FB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EE067-D77A-49FC-B9D3-09A7D94A760F}" type="datetimeFigureOut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15/02/2013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DEFA-67C1-4806-BC27-1ADE402F9B62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4BE0-087E-46B1-BF52-115886D933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27C1-5758-4B7C-A8B3-D793D686458C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9433-168A-43D4-B6CE-768C4AE6F0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369C-B371-4674-A490-AD374D716445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429F-A26D-4F60-81C9-4A3AE91F66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elochon\Documents\010- Personnel\PYL\Rencontres 2013\images\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5" y="0"/>
            <a:ext cx="9532705" cy="90031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36" y="0"/>
            <a:ext cx="9229477" cy="92233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340" y="1732776"/>
            <a:ext cx="9457012" cy="499008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707-F1F4-4A3F-9EBD-58A337D39CB2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0B0F-027C-48F6-A808-A854A82FB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3104" y="464703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3104" y="2677942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75" y="7010400"/>
            <a:ext cx="2493963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B023-C9E5-47FD-97F6-7745F18A2260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59CF-EDF9-4296-8027-718374416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6020" y="1890303"/>
            <a:ext cx="4422198" cy="486407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97328" y="1890305"/>
            <a:ext cx="4555833" cy="483255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68338" y="7010400"/>
            <a:ext cx="2495550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8C59-310D-40F7-9C65-6ED9666EDF26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0F20-B9B8-4649-A596-352D854C9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68338" y="7010400"/>
            <a:ext cx="2495550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074B3-7C73-4B4E-A897-4ED697AEC319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93A4-1DF2-4240-ABDE-E832E6B1A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BB97-55B3-4288-8F72-F0DBE37CDD0E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4F94-39A5-4815-896E-64A95B7601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C56-5AB1-4B72-9FE2-4180A55FAE1C}" type="datetimeFigureOut">
              <a:rPr lang="fr-FR"/>
              <a:pPr>
                <a:defRPr/>
              </a:pPr>
              <a:t>15/02/2013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9DC1-2AE2-4665-8E04-4D075F1F47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Users\elochon\Documents\010- Personnel\PYL\Rencontres 2013\images\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70235" y="0"/>
            <a:ext cx="9532705" cy="900311"/>
          </a:xfrm>
          <a:prstGeom prst="rect">
            <a:avLst/>
          </a:prstGeom>
          <a:noFill/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70236" y="0"/>
            <a:ext cx="922947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239838"/>
            <a:ext cx="96234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E0F5F0-8712-480D-B344-1ABA6351B2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8" name="Picture 8" descr="D:\Users\elochon\Documents\010- Personnel\PYL\Rencontres 2013\logo-CLIC-Franc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026220" cy="10262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7" r:id="rId3"/>
    <p:sldLayoutId id="2147483838" r:id="rId4"/>
    <p:sldLayoutId id="2147483829" r:id="rId5"/>
    <p:sldLayoutId id="2147483830" r:id="rId6"/>
    <p:sldLayoutId id="2147483831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32" r:id="rId14"/>
    <p:sldLayoutId id="2147483833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bg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5CCEE-E180-4246-9EF2-015994D8F8F8}" type="datetimeFigureOut">
              <a:rPr lang="en-US"/>
              <a:pPr>
                <a:defRPr/>
              </a:pPr>
              <a:t>2/15/2013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D30E56-9D6C-4A7A-AE82-A35262FE1A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9" r:id="rId4"/>
    <p:sldLayoutId id="2147483840" r:id="rId5"/>
    <p:sldLayoutId id="2147483841" r:id="rId6"/>
    <p:sldLayoutId id="2147483842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9" Type="http://schemas.openxmlformats.org/officeDocument/2006/relationships/image" Target="../media/image60.jpeg"/><Relationship Id="rId21" Type="http://schemas.openxmlformats.org/officeDocument/2006/relationships/image" Target="../media/image42.jpeg"/><Relationship Id="rId34" Type="http://schemas.openxmlformats.org/officeDocument/2006/relationships/image" Target="../media/image55.png"/><Relationship Id="rId42" Type="http://schemas.openxmlformats.org/officeDocument/2006/relationships/image" Target="../media/image63.jpeg"/><Relationship Id="rId47" Type="http://schemas.openxmlformats.org/officeDocument/2006/relationships/image" Target="../media/image68.jpeg"/><Relationship Id="rId50" Type="http://schemas.openxmlformats.org/officeDocument/2006/relationships/image" Target="../media/image71.jpeg"/><Relationship Id="rId55" Type="http://schemas.openxmlformats.org/officeDocument/2006/relationships/image" Target="../media/image76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33" Type="http://schemas.openxmlformats.org/officeDocument/2006/relationships/image" Target="../media/image54.jpeg"/><Relationship Id="rId38" Type="http://schemas.openxmlformats.org/officeDocument/2006/relationships/image" Target="../media/image59.png"/><Relationship Id="rId46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37" Type="http://schemas.openxmlformats.org/officeDocument/2006/relationships/image" Target="../media/image58.jpeg"/><Relationship Id="rId40" Type="http://schemas.openxmlformats.org/officeDocument/2006/relationships/image" Target="../media/image61.png"/><Relationship Id="rId45" Type="http://schemas.openxmlformats.org/officeDocument/2006/relationships/image" Target="../media/image66.jpeg"/><Relationship Id="rId53" Type="http://schemas.openxmlformats.org/officeDocument/2006/relationships/image" Target="../media/image74.jpeg"/><Relationship Id="rId58" Type="http://schemas.openxmlformats.org/officeDocument/2006/relationships/image" Target="../media/image79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36" Type="http://schemas.openxmlformats.org/officeDocument/2006/relationships/image" Target="../media/image57.jpeg"/><Relationship Id="rId49" Type="http://schemas.openxmlformats.org/officeDocument/2006/relationships/image" Target="../media/image70.jpeg"/><Relationship Id="rId57" Type="http://schemas.openxmlformats.org/officeDocument/2006/relationships/image" Target="../media/image78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image" Target="../media/image52.jpeg"/><Relationship Id="rId44" Type="http://schemas.openxmlformats.org/officeDocument/2006/relationships/image" Target="../media/image65.jpe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35" Type="http://schemas.openxmlformats.org/officeDocument/2006/relationships/image" Target="../media/image56.jpeg"/><Relationship Id="rId43" Type="http://schemas.openxmlformats.org/officeDocument/2006/relationships/image" Target="../media/image64.jpeg"/><Relationship Id="rId48" Type="http://schemas.openxmlformats.org/officeDocument/2006/relationships/image" Target="../media/image69.jpeg"/><Relationship Id="rId56" Type="http://schemas.openxmlformats.org/officeDocument/2006/relationships/image" Target="../media/image77.jpeg"/><Relationship Id="rId8" Type="http://schemas.openxmlformats.org/officeDocument/2006/relationships/image" Target="../media/image29.jpeg"/><Relationship Id="rId51" Type="http://schemas.openxmlformats.org/officeDocument/2006/relationships/image" Target="../media/image72.jpeg"/><Relationship Id="rId3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9" Type="http://schemas.openxmlformats.org/officeDocument/2006/relationships/image" Target="../media/image60.jpeg"/><Relationship Id="rId21" Type="http://schemas.openxmlformats.org/officeDocument/2006/relationships/image" Target="../media/image42.jpeg"/><Relationship Id="rId34" Type="http://schemas.openxmlformats.org/officeDocument/2006/relationships/image" Target="../media/image55.png"/><Relationship Id="rId42" Type="http://schemas.openxmlformats.org/officeDocument/2006/relationships/image" Target="../media/image63.jpeg"/><Relationship Id="rId47" Type="http://schemas.openxmlformats.org/officeDocument/2006/relationships/image" Target="../media/image68.jpeg"/><Relationship Id="rId50" Type="http://schemas.openxmlformats.org/officeDocument/2006/relationships/image" Target="../media/image71.jpeg"/><Relationship Id="rId55" Type="http://schemas.openxmlformats.org/officeDocument/2006/relationships/image" Target="../media/image76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33" Type="http://schemas.openxmlformats.org/officeDocument/2006/relationships/image" Target="../media/image54.jpeg"/><Relationship Id="rId38" Type="http://schemas.openxmlformats.org/officeDocument/2006/relationships/image" Target="../media/image59.png"/><Relationship Id="rId46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37" Type="http://schemas.openxmlformats.org/officeDocument/2006/relationships/image" Target="../media/image58.jpeg"/><Relationship Id="rId40" Type="http://schemas.openxmlformats.org/officeDocument/2006/relationships/image" Target="../media/image61.png"/><Relationship Id="rId45" Type="http://schemas.openxmlformats.org/officeDocument/2006/relationships/image" Target="../media/image66.jpeg"/><Relationship Id="rId53" Type="http://schemas.openxmlformats.org/officeDocument/2006/relationships/image" Target="../media/image74.jpeg"/><Relationship Id="rId58" Type="http://schemas.openxmlformats.org/officeDocument/2006/relationships/image" Target="../media/image79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36" Type="http://schemas.openxmlformats.org/officeDocument/2006/relationships/image" Target="../media/image57.jpeg"/><Relationship Id="rId49" Type="http://schemas.openxmlformats.org/officeDocument/2006/relationships/image" Target="../media/image70.jpeg"/><Relationship Id="rId57" Type="http://schemas.openxmlformats.org/officeDocument/2006/relationships/image" Target="../media/image78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image" Target="../media/image52.jpeg"/><Relationship Id="rId44" Type="http://schemas.openxmlformats.org/officeDocument/2006/relationships/image" Target="../media/image65.jpe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35" Type="http://schemas.openxmlformats.org/officeDocument/2006/relationships/image" Target="../media/image56.jpeg"/><Relationship Id="rId43" Type="http://schemas.openxmlformats.org/officeDocument/2006/relationships/image" Target="../media/image64.jpeg"/><Relationship Id="rId48" Type="http://schemas.openxmlformats.org/officeDocument/2006/relationships/image" Target="../media/image69.jpeg"/><Relationship Id="rId56" Type="http://schemas.openxmlformats.org/officeDocument/2006/relationships/image" Target="../media/image77.jpeg"/><Relationship Id="rId8" Type="http://schemas.openxmlformats.org/officeDocument/2006/relationships/image" Target="../media/image29.jpeg"/><Relationship Id="rId51" Type="http://schemas.openxmlformats.org/officeDocument/2006/relationships/image" Target="../media/image72.jpeg"/><Relationship Id="rId3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hyperlink" Target="http://www.club-innovation-culture.fr/p9567/clic-atelier-8-pic-rsz_p1120996/" TargetMode="External"/><Relationship Id="rId3" Type="http://schemas.openxmlformats.org/officeDocument/2006/relationships/hyperlink" Target="http://www.club-innovation-culture.fr/activites/historique-des-activites-du-clic-france/rsz_atelier_15_table_multitouch_janvier_2012/" TargetMode="External"/><Relationship Id="rId7" Type="http://schemas.openxmlformats.org/officeDocument/2006/relationships/hyperlink" Target="http://www.club-innovation-culture.fr/activites/historique-des-activites-du-clic-france/dsc_0639-2-2/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hyperlink" Target="http://www.club-innovation-culture.fr/activites/historique-des-activites-du-clic-france/rnci-2011-salle-small-2/" TargetMode="External"/><Relationship Id="rId5" Type="http://schemas.openxmlformats.org/officeDocument/2006/relationships/hyperlink" Target="http://www.club-innovation-culture.fr/activites/historique-des-activites-du-clic-france/60991200-2/" TargetMode="External"/><Relationship Id="rId10" Type="http://schemas.openxmlformats.org/officeDocument/2006/relationships/image" Target="../media/image84.jpeg"/><Relationship Id="rId4" Type="http://schemas.openxmlformats.org/officeDocument/2006/relationships/image" Target="../media/image81.jpeg"/><Relationship Id="rId9" Type="http://schemas.openxmlformats.org/officeDocument/2006/relationships/hyperlink" Target="http://www.club-innovation-culture.fr/activites/historique-des-activites-du-clic-france/clic-forum-ci-sept-2012-2/" TargetMode="External"/><Relationship Id="rId14" Type="http://schemas.openxmlformats.org/officeDocument/2006/relationships/image" Target="../media/image8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hyperlink" Target="http://www.club-innovation-culture.fr/p9567/clic-atelier-8-pic-rsz_p1120996/" TargetMode="External"/><Relationship Id="rId3" Type="http://schemas.openxmlformats.org/officeDocument/2006/relationships/hyperlink" Target="http://www.club-innovation-culture.fr/activites/historique-des-activites-du-clic-france/rsz_atelier_15_table_multitouch_janvier_2012/" TargetMode="External"/><Relationship Id="rId7" Type="http://schemas.openxmlformats.org/officeDocument/2006/relationships/hyperlink" Target="http://www.club-innovation-culture.fr/activites/historique-des-activites-du-clic-france/dsc_0639-2-2/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hyperlink" Target="http://www.club-innovation-culture.fr/activites/historique-des-activites-du-clic-france/rnci-2011-salle-small-2/" TargetMode="External"/><Relationship Id="rId5" Type="http://schemas.openxmlformats.org/officeDocument/2006/relationships/hyperlink" Target="http://www.club-innovation-culture.fr/activites/historique-des-activites-du-clic-france/60991200-2/" TargetMode="External"/><Relationship Id="rId10" Type="http://schemas.openxmlformats.org/officeDocument/2006/relationships/image" Target="../media/image84.jpeg"/><Relationship Id="rId4" Type="http://schemas.openxmlformats.org/officeDocument/2006/relationships/image" Target="../media/image81.jpeg"/><Relationship Id="rId9" Type="http://schemas.openxmlformats.org/officeDocument/2006/relationships/hyperlink" Target="http://www.club-innovation-culture.fr/activites/historique-des-activites-du-clic-france/clic-forum-ci-sept-2012-2/" TargetMode="External"/><Relationship Id="rId14" Type="http://schemas.openxmlformats.org/officeDocument/2006/relationships/image" Target="../media/image8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E:\Culture Num IMAGES\Musées français\Cité de l'architecture\DSC_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56" y="1746610"/>
            <a:ext cx="1900800" cy="1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5" descr="E:\Culture Num IMAGES\Musées français\Cité de l'architecture\DSC_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0556" y="4508971"/>
            <a:ext cx="1900800" cy="1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6" descr="E:\Culture Num IMAGES\Musées français\Cité de l'architecture\DSC_0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3333" y="3177557"/>
            <a:ext cx="1900800" cy="12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E:\Culture Num IMAGES\Photos illustration\Image 2 visitors 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1355" y="1746610"/>
            <a:ext cx="1900800" cy="12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Culture Num IMAGES\Photos illustration\DSC_04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1355" y="4475986"/>
            <a:ext cx="1900800" cy="12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E:\Culture Num IMAGES\Photos illustration\DSC_1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3333" y="5889985"/>
            <a:ext cx="1900800" cy="12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E:\Culture Num IMAGES\Photos illustration\DSC_10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0556" y="5889985"/>
            <a:ext cx="1900800" cy="12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 descr="E:\Culture Num IMAGES\Photos illustration\Image ART b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1355" y="5889985"/>
            <a:ext cx="1900800" cy="12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 descr="E:\Culture Num IMAGES\Photos illustration\Image NEW taxi 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1355" y="3164038"/>
            <a:ext cx="1900800" cy="11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9" descr="E:\Culture Num IMAGES\Photos illustration\Image peintre 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50556" y="3127624"/>
            <a:ext cx="1900800" cy="12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Image 16" descr="2006-08-multitouch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53333" y="4548392"/>
            <a:ext cx="1900800" cy="12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2" descr="C:\Documents and Settings\lochon pierre\Mes documents\CULTURE NUMERIQUE\IMAGES\3D monuments St guilhe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53333" y="1746610"/>
            <a:ext cx="1900800" cy="13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smtClean="0"/>
              <a:t>LES FRANCAIS ET </a:t>
            </a:r>
            <a:r>
              <a:rPr lang="fr-FR" dirty="0" smtClean="0"/>
              <a:t>LES RESEAUX SOCIAUX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26420" y="4061405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1C24CA"/>
                </a:solidFill>
              </a:rPr>
              <a:t>% des internautes sur </a:t>
            </a:r>
          </a:p>
          <a:p>
            <a:pPr algn="r"/>
            <a:r>
              <a:rPr lang="fr-FR" sz="3200" b="1" dirty="0" smtClean="0">
                <a:solidFill>
                  <a:srgbClr val="FF0000"/>
                </a:solidFill>
              </a:rPr>
              <a:t>Facebook: 50%</a:t>
            </a:r>
          </a:p>
          <a:p>
            <a:pPr algn="r"/>
            <a:r>
              <a:rPr lang="fr-FR" sz="3200" b="1" dirty="0" err="1" smtClean="0">
                <a:solidFill>
                  <a:srgbClr val="FF0000"/>
                </a:solidFill>
              </a:rPr>
              <a:t>Twitter</a:t>
            </a:r>
            <a:r>
              <a:rPr lang="fr-FR" sz="3200" b="1" dirty="0" smtClean="0">
                <a:solidFill>
                  <a:srgbClr val="FF0000"/>
                </a:solidFill>
              </a:rPr>
              <a:t>: 12%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8188" y="1692399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+23 </a:t>
            </a:r>
            <a:r>
              <a:rPr lang="fr-FR" sz="3200" b="1" dirty="0" smtClean="0">
                <a:solidFill>
                  <a:srgbClr val="FF0000"/>
                </a:solidFill>
              </a:rPr>
              <a:t>millions d’utilisateurs des réseaux sociaux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(42% des français et 53% des internautes)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808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smtClean="0"/>
              <a:t>LES FRANCAIS ET </a:t>
            </a:r>
            <a:r>
              <a:rPr lang="fr-FR" dirty="0" smtClean="0"/>
              <a:t>LES SMARTPHONES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80009" y="2955741"/>
            <a:ext cx="6750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% des utilisateurs de </a:t>
            </a:r>
            <a:r>
              <a:rPr lang="fr-FR" sz="3200" b="1" dirty="0" err="1" smtClean="0">
                <a:solidFill>
                  <a:srgbClr val="FF0000"/>
                </a:solidFill>
              </a:rPr>
              <a:t>smartphones</a:t>
            </a:r>
            <a:r>
              <a:rPr lang="fr-FR" sz="3200" b="1" dirty="0" smtClean="0">
                <a:solidFill>
                  <a:srgbClr val="FF0000"/>
                </a:solidFill>
              </a:rPr>
              <a:t> sur </a:t>
            </a:r>
          </a:p>
          <a:p>
            <a:pPr algn="r"/>
            <a:r>
              <a:rPr lang="fr-FR" sz="3200" b="1" dirty="0" err="1" smtClean="0">
                <a:solidFill>
                  <a:srgbClr val="1C24CA"/>
                </a:solidFill>
              </a:rPr>
              <a:t>android</a:t>
            </a:r>
            <a:r>
              <a:rPr lang="fr-FR" sz="3200" b="1" dirty="0" smtClean="0">
                <a:solidFill>
                  <a:srgbClr val="1C24CA"/>
                </a:solidFill>
              </a:rPr>
              <a:t>: 45%</a:t>
            </a:r>
          </a:p>
          <a:p>
            <a:pPr algn="r"/>
            <a:r>
              <a:rPr lang="fr-FR" sz="3200" b="1" dirty="0" smtClean="0">
                <a:solidFill>
                  <a:srgbClr val="1C24CA"/>
                </a:solidFill>
              </a:rPr>
              <a:t>Apple: 15%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111" y="1188343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38% </a:t>
            </a:r>
            <a:r>
              <a:rPr lang="fr-FR" sz="3200" b="1" dirty="0" smtClean="0">
                <a:solidFill>
                  <a:srgbClr val="FF0000"/>
                </a:solidFill>
              </a:rPr>
              <a:t>des français possèdent un </a:t>
            </a:r>
            <a:r>
              <a:rPr lang="fr-FR" sz="3200" b="1" dirty="0" err="1" smtClean="0">
                <a:solidFill>
                  <a:srgbClr val="FF0000"/>
                </a:solidFill>
              </a:rPr>
              <a:t>smartphone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(57% des utilisateurs de mobiles)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6024" y="5292799"/>
            <a:ext cx="88891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utilisateurs français de </a:t>
            </a:r>
            <a:r>
              <a:rPr lang="fr-FR" sz="3200" b="1" dirty="0" err="1" smtClean="0">
                <a:solidFill>
                  <a:srgbClr val="FF0000"/>
                </a:solidFill>
              </a:rPr>
              <a:t>smartphone</a:t>
            </a:r>
            <a:r>
              <a:rPr lang="fr-FR" sz="3200" b="1" dirty="0" smtClean="0">
                <a:solidFill>
                  <a:srgbClr val="FF0000"/>
                </a:solidFill>
              </a:rPr>
              <a:t> passent 5 fois plus de temps sur les applications que sur le web mobile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(82% du temps passé sur les applications)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722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</a:t>
            </a:r>
            <a:r>
              <a:rPr lang="fr-FR" dirty="0" smtClean="0"/>
              <a:t>LES FRANCAIS ET </a:t>
            </a:r>
            <a:r>
              <a:rPr lang="fr-FR" dirty="0" smtClean="0"/>
              <a:t>LES TABLETTES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10196" y="5364807"/>
            <a:ext cx="675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54%</a:t>
            </a:r>
            <a:r>
              <a:rPr lang="fr-FR" sz="3200" b="1" dirty="0" smtClean="0">
                <a:solidFill>
                  <a:srgbClr val="FF0000"/>
                </a:solidFill>
              </a:rPr>
              <a:t> des tablettes utilisées en France utilisent </a:t>
            </a:r>
            <a:r>
              <a:rPr lang="fr-FR" sz="3200" b="1" dirty="0" err="1" smtClean="0">
                <a:solidFill>
                  <a:srgbClr val="FF0000"/>
                </a:solidFill>
              </a:rPr>
              <a:t>iOs</a:t>
            </a:r>
            <a:r>
              <a:rPr lang="fr-FR" sz="3200" b="1" dirty="0" smtClean="0">
                <a:solidFill>
                  <a:srgbClr val="FF0000"/>
                </a:solidFill>
              </a:rPr>
              <a:t> (Apple)</a:t>
            </a:r>
            <a:endParaRPr lang="fr-FR" sz="25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111" y="1188343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3 </a:t>
            </a:r>
            <a:r>
              <a:rPr lang="fr-FR" sz="3200" b="1" dirty="0" smtClean="0">
                <a:solidFill>
                  <a:srgbClr val="FF0000"/>
                </a:solidFill>
              </a:rPr>
              <a:t>millions de foyers possèdent une tablette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(1 foyer sur 10)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98428" y="3132559"/>
            <a:ext cx="68887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4,4 </a:t>
            </a:r>
            <a:r>
              <a:rPr lang="fr-FR" sz="3200" b="1" dirty="0" smtClean="0">
                <a:solidFill>
                  <a:srgbClr val="FF0000"/>
                </a:solidFill>
              </a:rPr>
              <a:t>millions de français possèdent une tablette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(8% des français)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816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4318794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LES LIEUX CULTURELS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 LE NUMÉRIQUE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noProof="0" dirty="0" smtClean="0">
                <a:solidFill>
                  <a:srgbClr val="FF0000"/>
                </a:solidFill>
                <a:latin typeface="+mn-lt"/>
                <a:ea typeface="Cambria" charset="0"/>
                <a:cs typeface="Cambria" charset="0"/>
              </a:rPr>
              <a:t>EN FRANCE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noProof="0" dirty="0" smtClean="0">
                <a:solidFill>
                  <a:srgbClr val="FF0000"/>
                </a:solidFill>
                <a:latin typeface="+mn-lt"/>
                <a:ea typeface="Cambria" charset="0"/>
                <a:cs typeface="Cambria" charset="0"/>
              </a:rPr>
              <a:t>ET DANS LE MONDE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8 TENDANCES 2012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Tendances 2012: culture &amp; numérique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8" y="1116335"/>
            <a:ext cx="10058400" cy="60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1. APPLICATIONS MOBILES JEUNE PUBLIC ET FAMILLES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098228" y="1476398"/>
            <a:ext cx="9457012" cy="4990084"/>
          </a:xfrm>
        </p:spPr>
        <p:txBody>
          <a:bodyPr>
            <a:noAutofit/>
          </a:bodyPr>
          <a:lstStyle/>
          <a:p>
            <a:r>
              <a:rPr lang="fr-FR" sz="3000" dirty="0" smtClean="0"/>
              <a:t> </a:t>
            </a:r>
            <a:r>
              <a:rPr lang="fr-FR" sz="3000" dirty="0" err="1" smtClean="0"/>
              <a:t>Audioguide</a:t>
            </a:r>
            <a:r>
              <a:rPr lang="fr-FR" sz="3000" dirty="0" smtClean="0"/>
              <a:t> famille</a:t>
            </a:r>
          </a:p>
          <a:p>
            <a:pPr>
              <a:buNone/>
            </a:pPr>
            <a:r>
              <a:rPr lang="fr-FR" sz="3000" dirty="0" smtClean="0"/>
              <a:t>Musée d’Orsay</a:t>
            </a:r>
          </a:p>
          <a:p>
            <a:endParaRPr lang="fr-FR" sz="1500" dirty="0" smtClean="0"/>
          </a:p>
          <a:p>
            <a:r>
              <a:rPr lang="fr-FR" sz="3000" dirty="0" smtClean="0"/>
              <a:t> Jeu de piste sur </a:t>
            </a:r>
            <a:r>
              <a:rPr lang="fr-FR" sz="3000" dirty="0" err="1" smtClean="0"/>
              <a:t>Ipad</a:t>
            </a:r>
            <a:r>
              <a:rPr lang="fr-FR" sz="3000" dirty="0" smtClean="0"/>
              <a:t> </a:t>
            </a:r>
          </a:p>
          <a:p>
            <a:pPr>
              <a:buNone/>
            </a:pPr>
            <a:r>
              <a:rPr lang="fr-FR" sz="3000" dirty="0" smtClean="0"/>
              <a:t>Abbaye de </a:t>
            </a:r>
            <a:r>
              <a:rPr lang="fr-FR" sz="3000" dirty="0" err="1" smtClean="0"/>
              <a:t>Fontevraud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fr-FR" sz="3000" dirty="0" smtClean="0"/>
              <a:t> Louvre Kids, Pompidou Kids </a:t>
            </a:r>
          </a:p>
          <a:p>
            <a:pPr>
              <a:buNone/>
            </a:pPr>
            <a:r>
              <a:rPr lang="fr-FR" sz="3000" dirty="0" smtClean="0"/>
              <a:t>Avec Gallimard Jeunesse</a:t>
            </a:r>
          </a:p>
          <a:p>
            <a:endParaRPr lang="fr-FR" sz="1500" dirty="0" smtClean="0"/>
          </a:p>
          <a:p>
            <a:r>
              <a:rPr lang="fr-FR" sz="3000" dirty="0" smtClean="0"/>
              <a:t> </a:t>
            </a:r>
            <a:r>
              <a:rPr lang="fr-FR" sz="3000" dirty="0" err="1" smtClean="0"/>
              <a:t>MoMA</a:t>
            </a:r>
            <a:r>
              <a:rPr lang="fr-FR" sz="3000" dirty="0" smtClean="0"/>
              <a:t> Art </a:t>
            </a:r>
            <a:r>
              <a:rPr lang="fr-FR" sz="3000" dirty="0" err="1" smtClean="0"/>
              <a:t>Lab</a:t>
            </a:r>
            <a:r>
              <a:rPr lang="fr-FR" sz="3000" dirty="0" smtClean="0"/>
              <a:t> </a:t>
            </a:r>
            <a:endParaRPr lang="en-GB" sz="3000" dirty="0" smtClean="0"/>
          </a:p>
          <a:p>
            <a:endParaRPr lang="fr-FR" sz="3000" dirty="0"/>
          </a:p>
        </p:txBody>
      </p:sp>
      <p:pic>
        <p:nvPicPr>
          <p:cNvPr id="7" name="Picture 12" descr="Pompidou.jpeg"/>
          <p:cNvPicPr>
            <a:picLocks noChangeAspect="1"/>
          </p:cNvPicPr>
          <p:nvPr/>
        </p:nvPicPr>
        <p:blipFill>
          <a:blip r:embed="rId3" cstate="print"/>
          <a:srcRect l="23964" t="9653" r="22031" b="15385"/>
          <a:stretch>
            <a:fillRect/>
          </a:stretch>
        </p:blipFill>
        <p:spPr bwMode="auto">
          <a:xfrm>
            <a:off x="6415087" y="2448719"/>
            <a:ext cx="2209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rsa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2804" y="4356695"/>
            <a:ext cx="2823507" cy="21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apture d’écran 2013-01-21 à 16.19.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4300" y="5268119"/>
            <a:ext cx="263683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oM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47100" y="1113631"/>
            <a:ext cx="1830387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1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2. COMMUNICATION ET MÉDIATION PAR LA GAMIFICATION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770908" y="1226398"/>
            <a:ext cx="5827724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 </a:t>
            </a:r>
            <a:r>
              <a:rPr lang="en-US" sz="3000" dirty="0" err="1" smtClean="0"/>
              <a:t>Jeu</a:t>
            </a:r>
            <a:r>
              <a:rPr lang="en-US" sz="3000" dirty="0" smtClean="0"/>
              <a:t> </a:t>
            </a:r>
            <a:r>
              <a:rPr lang="en-US" sz="3000" dirty="0" err="1" smtClean="0"/>
              <a:t>Tétris</a:t>
            </a:r>
            <a:r>
              <a:rPr lang="en-US" sz="3000" dirty="0" smtClean="0"/>
              <a:t> (</a:t>
            </a:r>
            <a:r>
              <a:rPr lang="en-US" sz="3000" dirty="0" err="1" smtClean="0"/>
              <a:t>Facebook</a:t>
            </a:r>
            <a:r>
              <a:rPr lang="en-US" sz="3000" dirty="0" smtClean="0"/>
              <a:t> et site web)</a:t>
            </a:r>
          </a:p>
          <a:p>
            <a:pPr>
              <a:buNone/>
            </a:pPr>
            <a:r>
              <a:rPr lang="en-US" sz="3000" dirty="0" smtClean="0"/>
              <a:t>Les Champs </a:t>
            </a:r>
            <a:r>
              <a:rPr lang="en-US" sz="3000" dirty="0" err="1" smtClean="0"/>
              <a:t>Libres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Portraits </a:t>
            </a:r>
            <a:r>
              <a:rPr lang="en-US" sz="3000" dirty="0" err="1" smtClean="0"/>
              <a:t>chinois</a:t>
            </a:r>
            <a:r>
              <a:rPr lang="en-US" sz="3000" dirty="0" smtClean="0"/>
              <a:t> (</a:t>
            </a:r>
            <a:r>
              <a:rPr lang="en-US" sz="3000" dirty="0" err="1" smtClean="0"/>
              <a:t>Facebook</a:t>
            </a:r>
            <a:r>
              <a:rPr lang="en-US" sz="3000" dirty="0" smtClean="0"/>
              <a:t>)</a:t>
            </a:r>
          </a:p>
          <a:p>
            <a:pPr>
              <a:buNone/>
            </a:pPr>
            <a:r>
              <a:rPr lang="en-US" sz="3000" dirty="0" err="1" smtClean="0"/>
              <a:t>Musée</a:t>
            </a:r>
            <a:r>
              <a:rPr lang="en-US" sz="3000" dirty="0" smtClean="0"/>
              <a:t> </a:t>
            </a:r>
            <a:r>
              <a:rPr lang="en-US" sz="3000" dirty="0" err="1" smtClean="0"/>
              <a:t>Guimet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Jeu</a:t>
            </a:r>
            <a:r>
              <a:rPr lang="en-US" sz="3000" dirty="0" smtClean="0"/>
              <a:t> de </a:t>
            </a:r>
            <a:r>
              <a:rPr lang="en-US" sz="3000" dirty="0" err="1" smtClean="0"/>
              <a:t>rôle</a:t>
            </a:r>
            <a:r>
              <a:rPr lang="en-US" sz="3000" dirty="0" smtClean="0"/>
              <a:t> </a:t>
            </a:r>
            <a:r>
              <a:rPr lang="en-US" sz="3000" dirty="0" err="1" smtClean="0"/>
              <a:t>sur</a:t>
            </a:r>
            <a:r>
              <a:rPr lang="en-US" sz="3000" dirty="0" smtClean="0"/>
              <a:t> </a:t>
            </a:r>
            <a:r>
              <a:rPr lang="en-US" sz="3000" dirty="0" err="1" smtClean="0"/>
              <a:t>iPad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err="1" smtClean="0"/>
              <a:t>Corderie</a:t>
            </a:r>
            <a:r>
              <a:rPr lang="en-US" sz="3000" dirty="0" smtClean="0"/>
              <a:t> </a:t>
            </a:r>
            <a:r>
              <a:rPr lang="en-US" sz="3000" dirty="0" err="1" smtClean="0"/>
              <a:t>royale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“Murder at the MET” </a:t>
            </a:r>
            <a:r>
              <a:rPr lang="en-US" sz="3000" dirty="0" err="1" smtClean="0"/>
              <a:t>sur</a:t>
            </a:r>
            <a:r>
              <a:rPr lang="en-US" sz="3000" dirty="0" smtClean="0"/>
              <a:t> mobile  </a:t>
            </a:r>
          </a:p>
          <a:p>
            <a:pPr>
              <a:buNone/>
            </a:pPr>
            <a:r>
              <a:rPr lang="en-US" sz="3000" dirty="0" smtClean="0"/>
              <a:t>Metropolitan Museum de New York</a:t>
            </a:r>
          </a:p>
          <a:p>
            <a:endParaRPr lang="fr-FR" sz="3000" dirty="0"/>
          </a:p>
        </p:txBody>
      </p:sp>
      <p:pic>
        <p:nvPicPr>
          <p:cNvPr id="7" name="Picture 15" descr="Guimet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01" y="1418431"/>
            <a:ext cx="3474737" cy="252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MurderattheMET2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00" y="3417800"/>
            <a:ext cx="1168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apture d’écran 2013-01-26 à 14.38.06.png"/>
          <p:cNvPicPr>
            <a:picLocks noChangeAspect="1"/>
          </p:cNvPicPr>
          <p:nvPr/>
        </p:nvPicPr>
        <p:blipFill>
          <a:blip r:embed="rId5" cstate="print"/>
          <a:srcRect r="16714" b="6799"/>
          <a:stretch>
            <a:fillRect/>
          </a:stretch>
        </p:blipFill>
        <p:spPr bwMode="auto">
          <a:xfrm>
            <a:off x="1152938" y="3751175"/>
            <a:ext cx="1918875" cy="262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apture d’écran 2013-01-27 à 11.13.31.png"/>
          <p:cNvPicPr>
            <a:picLocks noChangeAspect="1"/>
          </p:cNvPicPr>
          <p:nvPr/>
        </p:nvPicPr>
        <p:blipFill>
          <a:blip r:embed="rId6" cstate="print"/>
          <a:srcRect r="11765"/>
          <a:stretch>
            <a:fillRect/>
          </a:stretch>
        </p:blipFill>
        <p:spPr bwMode="auto">
          <a:xfrm>
            <a:off x="3073400" y="5369631"/>
            <a:ext cx="1706562" cy="1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3. PHOTOGRAPHIE AMATEURE AU MUSÉE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115738" y="1285589"/>
            <a:ext cx="9457012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 </a:t>
            </a:r>
            <a:r>
              <a:rPr lang="en-US" sz="3000" dirty="0" err="1" smtClean="0"/>
              <a:t>Concours</a:t>
            </a:r>
            <a:r>
              <a:rPr lang="en-US" sz="3000" dirty="0" smtClean="0"/>
              <a:t> photo “</a:t>
            </a:r>
            <a:r>
              <a:rPr lang="en-US" sz="3000" dirty="0" err="1" smtClean="0"/>
              <a:t>l’eau</a:t>
            </a:r>
            <a:r>
              <a:rPr lang="en-US" sz="3000" dirty="0" smtClean="0"/>
              <a:t> e-</a:t>
            </a:r>
            <a:r>
              <a:rPr lang="en-US" sz="3000" dirty="0" err="1" smtClean="0"/>
              <a:t>moi</a:t>
            </a:r>
            <a:r>
              <a:rPr lang="en-US" sz="3000" dirty="0" smtClean="0"/>
              <a:t>” </a:t>
            </a:r>
          </a:p>
          <a:p>
            <a:pPr>
              <a:buNone/>
            </a:pPr>
            <a:r>
              <a:rPr lang="en-US" sz="3000" dirty="0" smtClean="0"/>
              <a:t>Museum de Toulouse</a:t>
            </a:r>
          </a:p>
          <a:p>
            <a:endParaRPr lang="en-US" sz="1500" dirty="0" smtClean="0"/>
          </a:p>
          <a:p>
            <a:r>
              <a:rPr lang="en-US" sz="3000" dirty="0" err="1" smtClean="0"/>
              <a:t>InstaROM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Royal Ontario Museum</a:t>
            </a:r>
          </a:p>
          <a:p>
            <a:endParaRPr lang="en-US" sz="1500" dirty="0" smtClean="0"/>
          </a:p>
          <a:p>
            <a:r>
              <a:rPr lang="en-US" sz="3000" dirty="0" smtClean="0"/>
              <a:t>De </a:t>
            </a:r>
            <a:r>
              <a:rPr lang="en-US" sz="3000" dirty="0" err="1" smtClean="0"/>
              <a:t>Pinterest</a:t>
            </a:r>
            <a:r>
              <a:rPr lang="en-US" sz="3000" dirty="0" smtClean="0"/>
              <a:t> à </a:t>
            </a:r>
            <a:r>
              <a:rPr lang="en-US" sz="3000" dirty="0" err="1" smtClean="0"/>
              <a:t>Pictify</a:t>
            </a:r>
            <a:r>
              <a:rPr lang="en-US" sz="3000" dirty="0" smtClean="0"/>
              <a:t> </a:t>
            </a:r>
          </a:p>
          <a:p>
            <a:endParaRPr lang="en-US" sz="1500" dirty="0" smtClean="0"/>
          </a:p>
          <a:p>
            <a:r>
              <a:rPr lang="en-US" sz="3000" dirty="0" smtClean="0"/>
              <a:t> Exposition </a:t>
            </a:r>
            <a:r>
              <a:rPr lang="en-US" sz="3000" dirty="0" err="1" smtClean="0"/>
              <a:t>Instagram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err="1" smtClean="0"/>
              <a:t>Colombus</a:t>
            </a:r>
            <a:r>
              <a:rPr lang="en-US" sz="3000" dirty="0" smtClean="0"/>
              <a:t> museum of </a:t>
            </a:r>
            <a:r>
              <a:rPr lang="en-US" sz="3000" dirty="0" smtClean="0"/>
              <a:t>Art</a:t>
            </a:r>
            <a:endParaRPr lang="en-US" sz="3000" dirty="0" smtClean="0"/>
          </a:p>
        </p:txBody>
      </p:sp>
      <p:pic>
        <p:nvPicPr>
          <p:cNvPr id="7" name="Picture 5" descr="beart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578" y="1669926"/>
            <a:ext cx="4214177" cy="23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useumpho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069" y="3780631"/>
            <a:ext cx="233163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olombus museu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7300" y="4009231"/>
            <a:ext cx="18002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macval.jpeg"/>
          <p:cNvPicPr>
            <a:picLocks noChangeAspect="1"/>
          </p:cNvPicPr>
          <p:nvPr/>
        </p:nvPicPr>
        <p:blipFill>
          <a:blip r:embed="rId3" cstate="print"/>
          <a:srcRect b="9804"/>
          <a:stretch>
            <a:fillRect/>
          </a:stretch>
        </p:blipFill>
        <p:spPr bwMode="auto">
          <a:xfrm>
            <a:off x="5790854" y="2893218"/>
            <a:ext cx="4892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eti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488" y="1548383"/>
            <a:ext cx="4271409" cy="2106612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13" name="Picture 10" descr="Capture d’écran 2013-01-21 à 16.19.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3614" y="4820443"/>
            <a:ext cx="358928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CO-CRÉATION DE CONTENUS AVEC LE VISITEUR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62348" y="1159953"/>
            <a:ext cx="9457012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Oeuvres </a:t>
            </a:r>
            <a:r>
              <a:rPr lang="en-US" sz="3000" dirty="0" err="1" smtClean="0"/>
              <a:t>commentées</a:t>
            </a:r>
            <a:r>
              <a:rPr lang="en-US" sz="3000" dirty="0" smtClean="0"/>
              <a:t> par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le public Musée </a:t>
            </a:r>
            <a:r>
              <a:rPr lang="en-US" sz="3000" dirty="0" err="1" smtClean="0"/>
              <a:t>Pétiet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Site internet </a:t>
            </a:r>
            <a:r>
              <a:rPr lang="en-US" sz="3000" dirty="0" err="1" smtClean="0"/>
              <a:t>collaboratif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smtClean="0"/>
              <a:t>de </a:t>
            </a:r>
            <a:r>
              <a:rPr lang="en-US" sz="3000" dirty="0" err="1" smtClean="0"/>
              <a:t>l’exposition</a:t>
            </a:r>
            <a:r>
              <a:rPr lang="en-US" sz="3000" dirty="0" smtClean="0"/>
              <a:t> “Situation(s)”</a:t>
            </a:r>
          </a:p>
          <a:p>
            <a:pPr>
              <a:buNone/>
            </a:pPr>
            <a:r>
              <a:rPr lang="en-US" sz="3000" dirty="0" smtClean="0"/>
              <a:t>Mac/Val</a:t>
            </a:r>
          </a:p>
          <a:p>
            <a:endParaRPr lang="en-US" sz="1500" dirty="0" smtClean="0"/>
          </a:p>
          <a:p>
            <a:r>
              <a:rPr lang="en-US" sz="3000" dirty="0" smtClean="0"/>
              <a:t>“</a:t>
            </a:r>
            <a:r>
              <a:rPr lang="en-US" sz="3000" dirty="0" err="1" smtClean="0"/>
              <a:t>MoMA</a:t>
            </a:r>
            <a:r>
              <a:rPr lang="en-US" sz="3000" dirty="0" smtClean="0"/>
              <a:t> Unadulterated”</a:t>
            </a:r>
          </a:p>
          <a:p>
            <a:pPr>
              <a:buNone/>
            </a:pPr>
            <a:r>
              <a:rPr lang="en-US" sz="3000" dirty="0" err="1" smtClean="0"/>
              <a:t>MoMA</a:t>
            </a:r>
            <a:r>
              <a:rPr lang="en-US" sz="3000" dirty="0" smtClean="0"/>
              <a:t> </a:t>
            </a:r>
            <a:r>
              <a:rPr lang="en-US" sz="3000" dirty="0" smtClean="0"/>
              <a:t>New </a:t>
            </a:r>
            <a:r>
              <a:rPr lang="en-US" sz="3000" dirty="0" smtClean="0"/>
              <a:t>York</a:t>
            </a:r>
          </a:p>
          <a:p>
            <a:endParaRPr lang="en-US" sz="1500" dirty="0" smtClean="0"/>
          </a:p>
          <a:p>
            <a:r>
              <a:rPr lang="fr-FR" sz="3000" dirty="0" smtClean="0"/>
              <a:t> «Object of the </a:t>
            </a:r>
            <a:r>
              <a:rPr lang="fr-FR" sz="3000" dirty="0" err="1" smtClean="0"/>
              <a:t>day</a:t>
            </a:r>
            <a:r>
              <a:rPr lang="fr-FR" sz="3000" dirty="0" smtClean="0"/>
              <a:t> » </a:t>
            </a:r>
            <a:endParaRPr lang="fr-FR" sz="3000" dirty="0" smtClean="0"/>
          </a:p>
          <a:p>
            <a:pPr marL="0" indent="0">
              <a:buNone/>
            </a:pPr>
            <a:r>
              <a:rPr lang="fr-FR" sz="3000" dirty="0" smtClean="0"/>
              <a:t>Cooper-Hewitt</a:t>
            </a:r>
            <a:r>
              <a:rPr lang="fr-FR" sz="3000" dirty="0" smtClean="0"/>
              <a:t>, National Design Museum NYC</a:t>
            </a:r>
            <a:endParaRPr lang="en-US" sz="3000" dirty="0" smtClean="0"/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CRÉATIVITÉ DU VISITEUR </a:t>
            </a:r>
            <a:r>
              <a:rPr lang="fr-FR" dirty="0" smtClean="0"/>
              <a:t>ECOURAGEE PAR </a:t>
            </a:r>
            <a:r>
              <a:rPr lang="fr-FR" dirty="0" smtClean="0"/>
              <a:t>LE NUMÉRIQUE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5058668" y="1732776"/>
            <a:ext cx="5467684" cy="49900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“Composer un décors”</a:t>
            </a:r>
          </a:p>
          <a:p>
            <a:pPr>
              <a:buNone/>
            </a:pPr>
            <a:r>
              <a:rPr lang="en-US" sz="3000" dirty="0" err="1" smtClean="0"/>
              <a:t>Sévres</a:t>
            </a:r>
            <a:r>
              <a:rPr lang="en-US" sz="3000" dirty="0" smtClean="0"/>
              <a:t>, </a:t>
            </a:r>
            <a:r>
              <a:rPr lang="en-US" sz="3000" dirty="0" err="1" smtClean="0"/>
              <a:t>Cité</a:t>
            </a:r>
            <a:r>
              <a:rPr lang="en-US" sz="3000" dirty="0" smtClean="0"/>
              <a:t> de la </a:t>
            </a:r>
            <a:r>
              <a:rPr lang="en-US" sz="3000" dirty="0" err="1" smtClean="0"/>
              <a:t>céramique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Création</a:t>
            </a:r>
            <a:r>
              <a:rPr lang="en-US" sz="3000" dirty="0" smtClean="0"/>
              <a:t> de </a:t>
            </a:r>
            <a:r>
              <a:rPr lang="en-US" sz="3000" dirty="0" err="1" smtClean="0"/>
              <a:t>toiles</a:t>
            </a:r>
            <a:r>
              <a:rPr lang="en-US" sz="3000" dirty="0" smtClean="0"/>
              <a:t> </a:t>
            </a:r>
            <a:r>
              <a:rPr lang="en-US" sz="3000" dirty="0" err="1" smtClean="0"/>
              <a:t>numériques</a:t>
            </a:r>
            <a:endParaRPr lang="en-US" sz="3000" dirty="0" smtClean="0"/>
          </a:p>
          <a:p>
            <a:pPr>
              <a:buNone/>
            </a:pPr>
            <a:r>
              <a:rPr lang="en-US" sz="3000" dirty="0" err="1" smtClean="0"/>
              <a:t>Musée</a:t>
            </a:r>
            <a:r>
              <a:rPr lang="en-US" sz="3000" dirty="0" smtClean="0"/>
              <a:t> Jean-Jacques </a:t>
            </a:r>
            <a:r>
              <a:rPr lang="en-US" sz="3000" dirty="0" err="1" smtClean="0"/>
              <a:t>Henner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fr-FR" sz="3000" dirty="0" smtClean="0"/>
              <a:t> Constituer la Une d’un journal</a:t>
            </a:r>
          </a:p>
          <a:p>
            <a:pPr>
              <a:buNone/>
            </a:pPr>
            <a:r>
              <a:rPr lang="fr-FR" sz="3000" dirty="0" smtClean="0"/>
              <a:t>New </a:t>
            </a:r>
            <a:r>
              <a:rPr lang="fr-FR" sz="3000" dirty="0" err="1" smtClean="0"/>
              <a:t>Museum</a:t>
            </a:r>
            <a:r>
              <a:rPr lang="fr-FR" sz="3000" dirty="0" smtClean="0"/>
              <a:t> of Washington DC</a:t>
            </a:r>
            <a:endParaRPr lang="en-US" sz="3000" dirty="0" smtClean="0"/>
          </a:p>
        </p:txBody>
      </p:sp>
      <p:pic>
        <p:nvPicPr>
          <p:cNvPr id="8" name="Picture 5" descr="JJHenn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1723231"/>
            <a:ext cx="4343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ewmuseum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221" y="3933031"/>
            <a:ext cx="3055391" cy="2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evres.jpeg"/>
          <p:cNvPicPr>
            <a:picLocks noChangeAspect="1"/>
          </p:cNvPicPr>
          <p:nvPr/>
        </p:nvPicPr>
        <p:blipFill>
          <a:blip r:embed="rId5" cstate="print"/>
          <a:srcRect l="23508" r="24223"/>
          <a:stretch>
            <a:fillRect/>
          </a:stretch>
        </p:blipFill>
        <p:spPr bwMode="auto">
          <a:xfrm>
            <a:off x="2603500" y="1450691"/>
            <a:ext cx="2362200" cy="24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4318794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 CLIC FRANCE EN 2013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CHIFFRES ET AGENDA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/>
            </a:r>
            <a:b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6. PATRIMOINE RECONSTITUÉ PAR LES OUTILS VIRTUELS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26220" y="1238803"/>
            <a:ext cx="9457012" cy="4990084"/>
          </a:xfrm>
        </p:spPr>
        <p:txBody>
          <a:bodyPr>
            <a:noAutofit/>
          </a:bodyPr>
          <a:lstStyle/>
          <a:p>
            <a:r>
              <a:rPr lang="en-US" sz="3000" dirty="0" smtClean="0"/>
              <a:t> “</a:t>
            </a:r>
            <a:r>
              <a:rPr lang="en-US" sz="3000" dirty="0" err="1" smtClean="0"/>
              <a:t>Jumièges</a:t>
            </a:r>
            <a:r>
              <a:rPr lang="en-US" sz="3000" dirty="0" smtClean="0"/>
              <a:t> 3D” </a:t>
            </a:r>
            <a:r>
              <a:rPr lang="en-US" sz="3000" dirty="0" err="1" smtClean="0"/>
              <a:t>sur</a:t>
            </a:r>
            <a:r>
              <a:rPr lang="en-US" sz="3000" dirty="0" smtClean="0"/>
              <a:t> </a:t>
            </a:r>
            <a:r>
              <a:rPr lang="en-US" sz="3000" dirty="0" err="1" smtClean="0"/>
              <a:t>iPad</a:t>
            </a:r>
            <a:endParaRPr lang="en-US" sz="3000" dirty="0" smtClean="0"/>
          </a:p>
          <a:p>
            <a:pPr>
              <a:buNone/>
            </a:pPr>
            <a:r>
              <a:rPr lang="en-US" sz="3000" dirty="0" err="1" smtClean="0"/>
              <a:t>Abbaye</a:t>
            </a:r>
            <a:r>
              <a:rPr lang="en-US" sz="3000" dirty="0" smtClean="0"/>
              <a:t> de </a:t>
            </a:r>
            <a:r>
              <a:rPr lang="en-US" sz="3000" dirty="0" err="1" smtClean="0"/>
              <a:t>Jumiège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Maquettes</a:t>
            </a:r>
            <a:r>
              <a:rPr lang="en-US" sz="3000" dirty="0" smtClean="0"/>
              <a:t> - Versailles 3D </a:t>
            </a:r>
          </a:p>
          <a:p>
            <a:pPr>
              <a:buNone/>
            </a:pPr>
            <a:r>
              <a:rPr lang="en-US" sz="3000" dirty="0" smtClean="0"/>
              <a:t>Château de Versailles </a:t>
            </a:r>
          </a:p>
          <a:p>
            <a:endParaRPr lang="en-US" sz="1500" dirty="0" smtClean="0"/>
          </a:p>
          <a:p>
            <a:r>
              <a:rPr lang="fr-FR" sz="3000" dirty="0" smtClean="0"/>
              <a:t> Inventions de Vinci </a:t>
            </a:r>
          </a:p>
          <a:p>
            <a:pPr>
              <a:buNone/>
            </a:pPr>
            <a:r>
              <a:rPr lang="fr-FR" sz="3000" dirty="0" smtClean="0"/>
              <a:t>Cité des Sciences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fr-FR" sz="3000" dirty="0" smtClean="0"/>
              <a:t> Grotte </a:t>
            </a:r>
            <a:r>
              <a:rPr lang="fr-FR" sz="3000" dirty="0" smtClean="0"/>
              <a:t>bouddhiste  </a:t>
            </a:r>
            <a:r>
              <a:rPr lang="fr-FR" sz="3000" dirty="0" err="1" smtClean="0"/>
              <a:t>Smithsonian</a:t>
            </a:r>
            <a:r>
              <a:rPr lang="fr-FR" sz="3000" dirty="0" smtClean="0"/>
              <a:t> </a:t>
            </a:r>
            <a:r>
              <a:rPr lang="fr-FR" sz="3000" dirty="0" err="1" smtClean="0"/>
              <a:t>Slacker</a:t>
            </a:r>
            <a:r>
              <a:rPr lang="fr-FR" sz="3000" dirty="0" smtClean="0"/>
              <a:t> </a:t>
            </a:r>
            <a:r>
              <a:rPr lang="fr-FR" sz="3000" dirty="0" err="1" smtClean="0"/>
              <a:t>Gallery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fr-FR" sz="3000" dirty="0" smtClean="0"/>
              <a:t> « </a:t>
            </a:r>
            <a:r>
              <a:rPr lang="fr-FR" sz="3000" dirty="0" err="1" smtClean="0"/>
              <a:t>Gallery</a:t>
            </a:r>
            <a:r>
              <a:rPr lang="fr-FR" sz="3000" dirty="0" smtClean="0"/>
              <a:t> of </a:t>
            </a:r>
            <a:r>
              <a:rPr lang="fr-FR" sz="3000" dirty="0" err="1" smtClean="0"/>
              <a:t>lost</a:t>
            </a:r>
            <a:r>
              <a:rPr lang="fr-FR" sz="3000" dirty="0" smtClean="0"/>
              <a:t> art </a:t>
            </a:r>
            <a:r>
              <a:rPr lang="fr-FR" sz="3000" dirty="0" smtClean="0"/>
              <a:t>» Tate</a:t>
            </a:r>
            <a:endParaRPr lang="fr-FR" sz="3000" dirty="0" smtClean="0"/>
          </a:p>
        </p:txBody>
      </p:sp>
      <p:pic>
        <p:nvPicPr>
          <p:cNvPr id="8" name="Picture 7" descr="lost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748" y="1342230"/>
            <a:ext cx="4860686" cy="243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evinc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8665" y="2905917"/>
            <a:ext cx="3801035" cy="232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jumiege2.jpeg"/>
          <p:cNvPicPr>
            <a:picLocks noChangeAspect="1"/>
          </p:cNvPicPr>
          <p:nvPr/>
        </p:nvPicPr>
        <p:blipFill>
          <a:blip r:embed="rId5" cstate="print"/>
          <a:srcRect r="1737"/>
          <a:stretch>
            <a:fillRect/>
          </a:stretch>
        </p:blipFill>
        <p:spPr>
          <a:xfrm>
            <a:off x="6138788" y="4168644"/>
            <a:ext cx="3617999" cy="204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lacker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8413" y="1804193"/>
            <a:ext cx="2911287" cy="192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7. MUSÉES SUR PETITS ET GRANDS ÉCRANS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103564" y="1236884"/>
            <a:ext cx="6589836" cy="4990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000" dirty="0" smtClean="0"/>
              <a:t>Lancement de chaînes :</a:t>
            </a:r>
          </a:p>
          <a:p>
            <a:r>
              <a:rPr lang="fr-FR" sz="3000" dirty="0" err="1" smtClean="0"/>
              <a:t>Purescreen</a:t>
            </a:r>
            <a:endParaRPr lang="fr-FR" sz="3000" dirty="0" smtClean="0"/>
          </a:p>
          <a:p>
            <a:r>
              <a:rPr lang="fr-FR" sz="3000" dirty="0" err="1" smtClean="0"/>
              <a:t>Youtube</a:t>
            </a:r>
            <a:r>
              <a:rPr lang="fr-FR" sz="3000" dirty="0" smtClean="0"/>
              <a:t> et Moca LA</a:t>
            </a:r>
          </a:p>
          <a:p>
            <a:r>
              <a:rPr lang="fr-FR" sz="3000" dirty="0" smtClean="0"/>
              <a:t>TV à la demande du British </a:t>
            </a:r>
            <a:r>
              <a:rPr lang="fr-FR" sz="3000" dirty="0" err="1" smtClean="0"/>
              <a:t>Museum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en-US" sz="3000" dirty="0" smtClean="0"/>
              <a:t>Web-</a:t>
            </a:r>
            <a:r>
              <a:rPr lang="en-US" sz="3000" dirty="0" err="1" smtClean="0"/>
              <a:t>documentaire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Musée </a:t>
            </a:r>
            <a:r>
              <a:rPr lang="en-US" sz="3000" dirty="0" err="1" smtClean="0"/>
              <a:t>Guimet</a:t>
            </a:r>
            <a:r>
              <a:rPr lang="en-US" sz="3000" dirty="0" smtClean="0"/>
              <a:t>, </a:t>
            </a:r>
            <a:r>
              <a:rPr lang="en-US" sz="3000" dirty="0" err="1" smtClean="0"/>
              <a:t>Cathédrale</a:t>
            </a:r>
            <a:r>
              <a:rPr lang="en-US" sz="3000" dirty="0" smtClean="0"/>
              <a:t> de Strasbourg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Film “</a:t>
            </a:r>
            <a:r>
              <a:rPr lang="en-US" sz="3000" dirty="0" err="1" smtClean="0"/>
              <a:t>Léonard</a:t>
            </a:r>
            <a:r>
              <a:rPr lang="en-US" sz="3000" dirty="0" smtClean="0"/>
              <a:t> de Vinci” </a:t>
            </a:r>
          </a:p>
          <a:p>
            <a:pPr>
              <a:buNone/>
            </a:pPr>
            <a:r>
              <a:rPr lang="en-US" sz="3000" dirty="0" smtClean="0"/>
              <a:t>National Gallery </a:t>
            </a:r>
            <a:r>
              <a:rPr lang="en-US" sz="3000" dirty="0" err="1" smtClean="0"/>
              <a:t>Londres</a:t>
            </a:r>
            <a:endParaRPr lang="en-US" sz="3000" dirty="0" smtClean="0"/>
          </a:p>
          <a:p>
            <a:endParaRPr lang="en-US" sz="1500" dirty="0" smtClean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Série</a:t>
            </a:r>
            <a:r>
              <a:rPr lang="en-US" sz="3000" dirty="0" smtClean="0"/>
              <a:t> </a:t>
            </a:r>
            <a:r>
              <a:rPr lang="en-US" sz="3000" dirty="0" err="1" smtClean="0"/>
              <a:t>télé</a:t>
            </a:r>
            <a:r>
              <a:rPr lang="en-US" sz="3000" dirty="0" smtClean="0"/>
              <a:t> </a:t>
            </a:r>
            <a:r>
              <a:rPr lang="en-US" sz="3000" dirty="0" err="1" smtClean="0"/>
              <a:t>canadienne</a:t>
            </a:r>
            <a:r>
              <a:rPr lang="en-US" sz="3000" dirty="0" smtClean="0"/>
              <a:t> “</a:t>
            </a:r>
            <a:r>
              <a:rPr lang="en-US" sz="3000" dirty="0" smtClean="0"/>
              <a:t>Museum’s secrets”</a:t>
            </a:r>
          </a:p>
          <a:p>
            <a:endParaRPr lang="fr-FR" sz="3000" dirty="0"/>
          </a:p>
        </p:txBody>
      </p:sp>
      <p:pic>
        <p:nvPicPr>
          <p:cNvPr id="8" name="Picture 11" descr="webdocguimet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4386932"/>
            <a:ext cx="3751841" cy="2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NationalGalleryVINCI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64" y="2628503"/>
            <a:ext cx="3581400" cy="13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museumssecret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" y="1577181"/>
            <a:ext cx="149542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8. LE MUSÉE « HORS LES MURS »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000" dirty="0" smtClean="0">
                <a:ea typeface="Cambria" charset="0"/>
                <a:cs typeface="Cambria" charset="0"/>
              </a:rPr>
              <a:t>  Visite à distance</a:t>
            </a:r>
          </a:p>
          <a:p>
            <a:pPr>
              <a:buNone/>
            </a:pPr>
            <a:r>
              <a:rPr lang="fr-FR" sz="3000" i="1" dirty="0" smtClean="0">
                <a:ea typeface="Cambria" charset="0"/>
                <a:cs typeface="Cambria" charset="0"/>
              </a:rPr>
              <a:t>Musée Rollin</a:t>
            </a:r>
          </a:p>
          <a:p>
            <a:pPr>
              <a:buNone/>
            </a:pPr>
            <a:r>
              <a:rPr lang="en-US" sz="1500" dirty="0" smtClean="0">
                <a:ea typeface="Cambria" charset="0"/>
                <a:cs typeface="Cambria" charset="0"/>
              </a:rPr>
              <a:t> </a:t>
            </a:r>
          </a:p>
          <a:p>
            <a:r>
              <a:rPr lang="en-US" sz="3000" dirty="0" smtClean="0">
                <a:ea typeface="Cambria" charset="0"/>
                <a:cs typeface="Cambria" charset="0"/>
              </a:rPr>
              <a:t> “Le </a:t>
            </a:r>
            <a:r>
              <a:rPr lang="en-US" sz="3000" dirty="0" err="1" smtClean="0">
                <a:ea typeface="Cambria" charset="0"/>
                <a:cs typeface="Cambria" charset="0"/>
              </a:rPr>
              <a:t>musée</a:t>
            </a:r>
            <a:r>
              <a:rPr lang="en-US" sz="3000" dirty="0" smtClean="0">
                <a:ea typeface="Cambria" charset="0"/>
                <a:cs typeface="Cambria" charset="0"/>
              </a:rPr>
              <a:t> fait le </a:t>
            </a:r>
            <a:r>
              <a:rPr lang="en-US" sz="3000" dirty="0" err="1" smtClean="0">
                <a:ea typeface="Cambria" charset="0"/>
                <a:cs typeface="Cambria" charset="0"/>
              </a:rPr>
              <a:t>mur</a:t>
            </a:r>
            <a:r>
              <a:rPr lang="en-US" sz="3000" dirty="0" smtClean="0">
                <a:ea typeface="Cambria" charset="0"/>
                <a:cs typeface="Cambria" charset="0"/>
              </a:rPr>
              <a:t>” </a:t>
            </a:r>
          </a:p>
          <a:p>
            <a:pPr>
              <a:buNone/>
            </a:pPr>
            <a:r>
              <a:rPr lang="en-US" sz="3000" i="1" dirty="0" err="1" smtClean="0">
                <a:ea typeface="Cambria" charset="0"/>
                <a:cs typeface="Cambria" charset="0"/>
              </a:rPr>
              <a:t>Musée</a:t>
            </a:r>
            <a:r>
              <a:rPr lang="en-US" sz="3000" i="1" dirty="0" smtClean="0">
                <a:ea typeface="Cambria" charset="0"/>
                <a:cs typeface="Cambria" charset="0"/>
              </a:rPr>
              <a:t> de Cherbourg</a:t>
            </a:r>
          </a:p>
          <a:p>
            <a:endParaRPr lang="en-US" sz="1500" dirty="0" smtClean="0">
              <a:ea typeface="Cambria" charset="0"/>
              <a:cs typeface="Cambria" charset="0"/>
            </a:endParaRPr>
          </a:p>
          <a:p>
            <a:r>
              <a:rPr lang="en-US" sz="3000" dirty="0" smtClean="0">
                <a:ea typeface="Cambria" charset="0"/>
                <a:cs typeface="Cambria" charset="0"/>
              </a:rPr>
              <a:t> “Red line” </a:t>
            </a:r>
          </a:p>
          <a:p>
            <a:pPr>
              <a:buNone/>
            </a:pPr>
            <a:r>
              <a:rPr lang="en-US" sz="3000" i="1" dirty="0" smtClean="0">
                <a:ea typeface="Cambria" charset="0"/>
                <a:cs typeface="Cambria" charset="0"/>
              </a:rPr>
              <a:t>Van Gogh Museum Amsterdam</a:t>
            </a:r>
            <a:endParaRPr lang="en-US" sz="3000" dirty="0">
              <a:ea typeface="Cambria" charset="0"/>
              <a:cs typeface="Cambria" charset="0"/>
            </a:endParaRPr>
          </a:p>
        </p:txBody>
      </p:sp>
      <p:pic>
        <p:nvPicPr>
          <p:cNvPr id="8" name="Picture 12" descr="vangoghredline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812" y="4644727"/>
            <a:ext cx="3950044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herbourg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051" y="1266031"/>
            <a:ext cx="4199949" cy="26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museerolin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900" y="2772519"/>
            <a:ext cx="3301068" cy="26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NOTRE COUP DE CŒUR …</a:t>
            </a:r>
            <a:endParaRPr lang="fr-FR" dirty="0"/>
          </a:p>
        </p:txBody>
      </p:sp>
      <p:pic>
        <p:nvPicPr>
          <p:cNvPr id="8" name="Picture 11" descr="Capture d’écran 2013-01-27 à 12.51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68" y="2332831"/>
            <a:ext cx="6175332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18022" y="1418431"/>
            <a:ext cx="731277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+mj-lt"/>
                <a:ea typeface="Cambria" charset="0"/>
                <a:cs typeface="Cambria" charset="0"/>
              </a:rPr>
              <a:t>LE NOUVEAU SITE DU RIJKSMUSEUM D’AMSTERDAM</a:t>
            </a:r>
          </a:p>
          <a:p>
            <a:r>
              <a:rPr lang="en-US" sz="2600" dirty="0" smtClean="0">
                <a:latin typeface="+mj-lt"/>
                <a:ea typeface="Cambria" charset="0"/>
                <a:cs typeface="Cambria" charset="0"/>
              </a:rPr>
              <a:t>ET SON RIJKSTUDIO</a:t>
            </a:r>
          </a:p>
          <a:p>
            <a:endParaRPr lang="en-US" sz="2600" dirty="0">
              <a:latin typeface="+mj-lt"/>
              <a:ea typeface="Cambria" charset="0"/>
              <a:cs typeface="Cambria" charset="0"/>
            </a:endParaRPr>
          </a:p>
          <a:p>
            <a:endParaRPr lang="en-US" sz="2600" dirty="0">
              <a:latin typeface="+mj-lt"/>
              <a:ea typeface="Cambria" charset="0"/>
              <a:cs typeface="Cambria" charset="0"/>
            </a:endParaRPr>
          </a:p>
          <a:p>
            <a:endParaRPr lang="fr-FR" sz="2600" dirty="0">
              <a:latin typeface="+mj-lt"/>
              <a:ea typeface="Cambria" charset="0"/>
              <a:cs typeface="Cambria" charset="0"/>
            </a:endParaRPr>
          </a:p>
          <a:p>
            <a:endParaRPr lang="fr-FR" sz="2600" dirty="0">
              <a:latin typeface="+mj-lt"/>
              <a:ea typeface="Cambria" charset="0"/>
              <a:cs typeface="Cambria" charset="0"/>
            </a:endParaRPr>
          </a:p>
          <a:p>
            <a:endParaRPr lang="fr-FR" sz="2600" dirty="0">
              <a:latin typeface="+mj-lt"/>
              <a:ea typeface="Cambria" charset="0"/>
              <a:cs typeface="Cambria" charset="0"/>
            </a:endParaRPr>
          </a:p>
          <a:p>
            <a:endParaRPr lang="en-US" sz="2600" dirty="0">
              <a:latin typeface="+mj-lt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Culture Num IMAGES\Photos illustration\Image pein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564" y="3132559"/>
            <a:ext cx="6053845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 b="1" dirty="0" smtClean="0"/>
              <a:t>PLUS DE 300 LIEUX CONNECTES</a:t>
            </a:r>
            <a:endParaRPr lang="fr-FR" sz="3500" b="1" dirty="0"/>
          </a:p>
        </p:txBody>
      </p:sp>
      <p:pic>
        <p:nvPicPr>
          <p:cNvPr id="68" name="Image 10" descr="Bourdell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26431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36" descr="logo-culture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4742656"/>
            <a:ext cx="1231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5" descr="425bd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188" y="1850231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6" descr="10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63" y="2840831"/>
            <a:ext cx="585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" descr="AF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425" y="2002631"/>
            <a:ext cx="746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8" descr="anger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1537" y="2767012"/>
            <a:ext cx="169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9" descr="bn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8600" y="1926431"/>
            <a:ext cx="768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11" descr="cap-science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8950" y="1926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12" descr="cg44_dobree_noir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3925" y="3320256"/>
            <a:ext cx="106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13" descr="chateau-ducs-de-bretagne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3350" y="1850231"/>
            <a:ext cx="558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14" descr="CHRD-575x11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9550" y="2688431"/>
            <a:ext cx="1822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15" descr="cinemathequ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3150" y="33742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16" descr="cite-de-la-musiqu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5150" y="3383756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17" descr="cite-de-larchitectur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4550" y="2837656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18" descr="cite-de-limmigratio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4650" y="2764631"/>
            <a:ext cx="1587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19" descr="cite-des-s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56750" y="2688431"/>
            <a:ext cx="787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20" descr="clos-luce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6950" y="4136231"/>
            <a:ext cx="152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21" descr="Cnap-Logo1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658350" y="1951831"/>
            <a:ext cx="68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22" descr="cube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67350" y="3298031"/>
            <a:ext cx="11826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23" descr="domaine-de-chambord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66950" y="4593431"/>
            <a:ext cx="1346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24" descr="domaine-de-chantilly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70688" y="3450431"/>
            <a:ext cx="1287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25" descr="galliera-petit-quadri-fond-clair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86750" y="3450431"/>
            <a:ext cx="1212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26" descr="idmac-instit-2-575x18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43350" y="4067969"/>
            <a:ext cx="18986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28" descr="image002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14750" y="4745831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29" descr="image0031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49450" y="1373981"/>
            <a:ext cx="78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30" descr="la-villette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89538" y="4714874"/>
            <a:ext cx="159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31" descr="lam_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972550" y="1926431"/>
            <a:ext cx="603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32" descr="les-champs-libre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53350" y="4136231"/>
            <a:ext cx="1631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34" descr="Logo-cernuschi1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266950" y="5736431"/>
            <a:ext cx="5984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35" descr="logo-cite-de-la-mer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24150" y="5341144"/>
            <a:ext cx="914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37" descr="logo-espace-quadri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669463" y="4212431"/>
            <a:ext cx="5984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38" descr="logo-guimet.gif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58150" y="4974431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39" descr="Logo-MVR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79750" y="6065044"/>
            <a:ext cx="558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40" descr="LOGO-PETITPALAIS-noir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14750" y="5431631"/>
            <a:ext cx="1447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41" descr="LOGO_GadagneGris-575x151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14750" y="5888831"/>
            <a:ext cx="1365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43" descr="logo_mac-val.gif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238750" y="5431631"/>
            <a:ext cx="1739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44" descr="logo_mbal_noir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582150" y="3526631"/>
            <a:ext cx="717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45" descr="logo_universcience.pn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429750" y="5355431"/>
            <a:ext cx="819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46" descr="logo_van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515350" y="535543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47" descr="louvre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067550" y="5507831"/>
            <a:ext cx="1284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48" descr="MAM_ARC-BD1.jp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102225" y="5965031"/>
            <a:ext cx="517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49" descr="MDA.jp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699125" y="5888831"/>
            <a:ext cx="758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50" descr="ML_couleur_texte_noir_web-2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686550" y="5965031"/>
            <a:ext cx="427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51" descr="mnhn.jpg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96150" y="6015831"/>
            <a:ext cx="91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52" descr="musee-arts-et-metiers.jp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867150" y="6346031"/>
            <a:ext cx="83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53" descr="musee-des-confluences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134350" y="6117431"/>
            <a:ext cx="1358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54" descr="musee-dorsay.jp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39150" y="1850231"/>
            <a:ext cx="471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55" descr="Musée-Carnavalet.jp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9582150" y="6134894"/>
            <a:ext cx="7270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Image 56" descr="MVH1.jp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736850" y="1235074"/>
            <a:ext cx="685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Image 57" descr="opera-national-de-paris.gif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949450" y="2052637"/>
            <a:ext cx="946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 58" descr="palais-ba-lille-2.jpg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9124950" y="1240631"/>
            <a:ext cx="12620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59" descr="palais-de-tokyo.jpg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286750" y="1164431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60" descr="pompidou.jp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686550" y="1240631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 61" descr="quai-branly.jp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562350" y="1164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62" descr="RMN-GP-575x294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400550" y="1240631"/>
            <a:ext cx="113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63" descr="sem-pays-de-loire2.jp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638800" y="1316831"/>
            <a:ext cx="895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3028950" y="1926432"/>
            <a:ext cx="6629400" cy="33075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5</a:t>
            </a:r>
            <a:r>
              <a:rPr lang="fr-FR" b="1" dirty="0" smtClean="0">
                <a:solidFill>
                  <a:srgbClr val="FF0000"/>
                </a:solidFill>
              </a:rPr>
              <a:t>5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 membres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17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collectivités locales gérant collectivement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de </a:t>
            </a:r>
            <a:r>
              <a:rPr lang="fr-FR" b="1" dirty="0" smtClean="0">
                <a:solidFill>
                  <a:srgbClr val="FF0000"/>
                </a:solidFill>
              </a:rPr>
              <a:t>300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lieux culturels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18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entreprises membres associés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 b="1" dirty="0" smtClean="0"/>
              <a:t>PLUS DE </a:t>
            </a:r>
            <a:r>
              <a:rPr lang="fr-FR" sz="3500" b="1" dirty="0" smtClean="0"/>
              <a:t>3 000 PROFESSIONNELS </a:t>
            </a:r>
            <a:r>
              <a:rPr lang="fr-FR" sz="3500" b="1" dirty="0" smtClean="0"/>
              <a:t>CONNECTES</a:t>
            </a:r>
            <a:endParaRPr lang="fr-FR" sz="3500" b="1" dirty="0"/>
          </a:p>
        </p:txBody>
      </p:sp>
      <p:pic>
        <p:nvPicPr>
          <p:cNvPr id="68" name="Image 10" descr="Bourdell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1926431"/>
            <a:ext cx="76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Image 36" descr="logo-culture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4742656"/>
            <a:ext cx="1231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5" descr="425bd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188" y="1850231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6" descr="104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63" y="2840831"/>
            <a:ext cx="585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 7" descr="AF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425" y="2002631"/>
            <a:ext cx="746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mage 8" descr="anger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1537" y="2767012"/>
            <a:ext cx="169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mage 9" descr="bn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8600" y="1926431"/>
            <a:ext cx="768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mage 11" descr="cap-science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8950" y="1926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Image 12" descr="cg44_dobree_noir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3925" y="3320256"/>
            <a:ext cx="106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 13" descr="chateau-ducs-de-bretagne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3350" y="1850231"/>
            <a:ext cx="558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age 14" descr="CHRD-575x11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9550" y="2688431"/>
            <a:ext cx="1822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15" descr="cinemathequ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3150" y="337423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Image 16" descr="cite-de-la-musiqu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5150" y="3383756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mage 17" descr="cite-de-larchitectur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4550" y="2837656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 18" descr="cite-de-limmigratio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4650" y="2764631"/>
            <a:ext cx="15875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Image 19" descr="cite-des-s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56750" y="2688431"/>
            <a:ext cx="787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Image 20" descr="clos-luce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66950" y="4136231"/>
            <a:ext cx="152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mage 21" descr="Cnap-Logo1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658350" y="1951831"/>
            <a:ext cx="68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mage 22" descr="cube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67350" y="3298031"/>
            <a:ext cx="11826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Image 23" descr="domaine-de-chambord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66950" y="4593431"/>
            <a:ext cx="1346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mage 24" descr="domaine-de-chantilly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70688" y="3450431"/>
            <a:ext cx="1287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Image 25" descr="galliera-petit-quadri-fond-clair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86750" y="3450431"/>
            <a:ext cx="12128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mage 26" descr="idmac-instit-2-575x18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43350" y="4067969"/>
            <a:ext cx="18986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 28" descr="image002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14750" y="4745831"/>
            <a:ext cx="135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age 29" descr="image0031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49450" y="1373981"/>
            <a:ext cx="78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Image 30" descr="la-villette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89538" y="4714874"/>
            <a:ext cx="159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Image 31" descr="lam_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972550" y="1926431"/>
            <a:ext cx="603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Image 32" descr="les-champs-libre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53350" y="4136231"/>
            <a:ext cx="1631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Image 34" descr="Logo-cernuschi1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266950" y="5736431"/>
            <a:ext cx="5984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Image 35" descr="logo-cite-de-la-mer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24150" y="5341144"/>
            <a:ext cx="914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37" descr="logo-espace-quadri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669463" y="4212431"/>
            <a:ext cx="5984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Image 38" descr="logo-guimet.gif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58150" y="4974431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Image 39" descr="Logo-MVR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79750" y="6065044"/>
            <a:ext cx="558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Image 40" descr="LOGO-PETITPALAIS-noir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714750" y="5431631"/>
            <a:ext cx="1447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Image 41" descr="LOGO_GadagneGris-575x151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14750" y="5888831"/>
            <a:ext cx="1365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Image 43" descr="logo_mac-val.gif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238750" y="5431631"/>
            <a:ext cx="1739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Image 44" descr="logo_mbal_noir.jp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582150" y="3526631"/>
            <a:ext cx="717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Image 45" descr="logo_universcience.pn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429750" y="5355431"/>
            <a:ext cx="819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Image 46" descr="logo_van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515350" y="5355431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Image 47" descr="louvre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067550" y="5507831"/>
            <a:ext cx="1284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Image 48" descr="MAM_ARC-BD1.jp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102225" y="5965031"/>
            <a:ext cx="517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Image 49" descr="MDA.jp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699125" y="5888831"/>
            <a:ext cx="7588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Image 50" descr="ML_couleur_texte_noir_web-2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686550" y="5965031"/>
            <a:ext cx="427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Image 51" descr="mnhn.jpg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96150" y="6015831"/>
            <a:ext cx="91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Image 52" descr="musee-arts-et-metiers.jp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867150" y="6346031"/>
            <a:ext cx="83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Image 53" descr="musee-des-confluences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8134350" y="6117431"/>
            <a:ext cx="1358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Image 54" descr="musee-dorsay.jp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439150" y="1850231"/>
            <a:ext cx="471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Image 55" descr="Musée-Carnavalet.jp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9582150" y="6134894"/>
            <a:ext cx="7270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Image 56" descr="MVH1.jp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736850" y="1235074"/>
            <a:ext cx="685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Image 57" descr="opera-national-de-paris.gif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949450" y="2052637"/>
            <a:ext cx="946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 58" descr="palais-ba-lille-2.jpg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9124950" y="1240631"/>
            <a:ext cx="12620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59" descr="palais-de-tokyo.jpg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286750" y="1164431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60" descr="pompidou.jp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686550" y="1240631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 61" descr="quai-branly.jp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562350" y="11644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62" descr="RMN-GP-575x294.jp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400550" y="1240631"/>
            <a:ext cx="113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63" descr="sem-pays-de-loire2.jp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638800" y="1316831"/>
            <a:ext cx="895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952750" y="2536031"/>
            <a:ext cx="6629400" cy="27050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+3 000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professionnels connectés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 les réseaux sociaux (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twitter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linkedin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scoopit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!)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nos newsletters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3500" b="1" dirty="0"/>
              <a:t>www.club-innovation-culture.fr</a:t>
            </a:r>
            <a:r>
              <a:rPr lang="fr-FR" sz="3200" b="1" dirty="0"/>
              <a:t> 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83536" y="1764407"/>
            <a:ext cx="4515092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sz="3500" b="1" dirty="0" smtClean="0">
                <a:solidFill>
                  <a:srgbClr val="FF0000"/>
                </a:solidFill>
              </a:rPr>
              <a:t>première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plateforme francophone d’informations sur le numérique culturel</a:t>
            </a:r>
            <a:endParaRPr lang="fr-FR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300" y="4716735"/>
            <a:ext cx="53467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710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articles</a:t>
            </a:r>
          </a:p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42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catégories </a:t>
            </a:r>
          </a:p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566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mots clés</a:t>
            </a:r>
          </a:p>
          <a:p>
            <a:pPr>
              <a:defRPr/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+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interviews</a:t>
            </a:r>
          </a:p>
        </p:txBody>
      </p:sp>
      <p:pic>
        <p:nvPicPr>
          <p:cNvPr id="6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28" y="1548383"/>
            <a:ext cx="56515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3500" b="1" dirty="0" smtClean="0"/>
              <a:t>2008 – 2013: </a:t>
            </a:r>
            <a:r>
              <a:rPr lang="fr-FR" sz="3500" b="1" dirty="0" smtClean="0"/>
              <a:t>46 </a:t>
            </a:r>
            <a:r>
              <a:rPr lang="fr-FR" sz="3500" b="1" dirty="0" smtClean="0"/>
              <a:t>évènements en 50 mois </a:t>
            </a:r>
            <a:endParaRPr lang="fr-FR" sz="3500" b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83536" y="1764407"/>
            <a:ext cx="6315292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2008 – 2013</a:t>
            </a:r>
          </a:p>
          <a:p>
            <a:pPr marL="0" indent="0">
              <a:buNone/>
            </a:pPr>
            <a:endParaRPr lang="fr-FR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500" b="1" dirty="0" smtClean="0">
                <a:solidFill>
                  <a:srgbClr val="FF0000"/>
                </a:solidFill>
              </a:rPr>
              <a:t>46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évènements organisés par le Clic 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France (ateliers, forums, renco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ntres, visites …)</a:t>
            </a:r>
            <a:endParaRPr lang="fr-FR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 de </a:t>
            </a:r>
            <a:r>
              <a:rPr lang="fr-FR" sz="3500" b="1" dirty="0" smtClean="0">
                <a:solidFill>
                  <a:srgbClr val="FF0000"/>
                </a:solidFill>
              </a:rPr>
              <a:t>800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professionnels y ont participé</a:t>
            </a:r>
          </a:p>
          <a:p>
            <a:endParaRPr lang="fr-F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club-innovation-culture.fr/wp-content/uploads/rsz_atelier_15_table_multitouch_janvier_2012-128x1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16923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b-innovation-culture.fr/wp-content/uploads/609912001-128x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98" y="23019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ub-innovation-culture.fr/wp-content/uploads/dsc_0639-21-128x12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33485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ub-innovation-culture.fr/wp-content/uploads/Clic-forum-CI-sept-20121-128x12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9581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ub-innovation-culture.fr/wp-content/uploads/RNCI-2011-salle-small-128x12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0" y="47887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ub-innovation-culture.fr/wp-content/uploads/clic-atelier-8-pic-rsz_p1120996-128x12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56" y="53983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sz="3500" b="1" dirty="0" smtClean="0"/>
              <a:t>Agenda des prochains mois </a:t>
            </a:r>
            <a:endParaRPr lang="fr-FR" sz="3500" b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34132" y="1504975"/>
            <a:ext cx="5853950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2013</a:t>
            </a:r>
            <a:endParaRPr lang="fr-FR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15/02 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3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Forum régional 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Lille, avec Pôle Images NPDC</a:t>
            </a:r>
          </a:p>
          <a:p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Mars 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atelier 18 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 les nouvelles techniques de visites virtuelles</a:t>
            </a:r>
          </a:p>
          <a:p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mars: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sz="3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Forum régional 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Bordeaux, avec la Ville de Bordeaux</a:t>
            </a:r>
          </a:p>
          <a:p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Avril : 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séminaire</a:t>
            </a: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 mécénat, culture &amp; numérique »</a:t>
            </a:r>
          </a:p>
          <a:p>
            <a:endParaRPr lang="fr-F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club-innovation-culture.fr/wp-content/uploads/rsz_atelier_15_table_multitouch_janvier_2012-128x1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28" y="16923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ub-innovation-culture.fr/wp-content/uploads/609912001-128x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98" y="23019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ub-innovation-culture.fr/wp-content/uploads/dsc_0639-21-128x12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33485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ub-innovation-culture.fr/wp-content/uploads/Clic-forum-CI-sept-20121-128x12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9581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ub-innovation-culture.fr/wp-content/uploads/RNCI-2011-salle-small-128x12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0" y="47887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ub-innovation-culture.fr/wp-content/uploads/clic-atelier-8-pic-rsz_p1120996-128x12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56" y="53983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94100" y="4318794"/>
            <a:ext cx="7010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  <a:t/>
            </a:r>
            <a:b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Cambria" charset="0"/>
                <a:cs typeface="Cambria" charset="0"/>
              </a:rPr>
            </a:b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mbria" charset="0"/>
              <a:cs typeface="Cambri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LES FRANCAIS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 LE NUMÉRIQUE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noProof="0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800" b="1" dirty="0" smtClean="0">
              <a:solidFill>
                <a:srgbClr val="FF0000"/>
              </a:solidFill>
              <a:latin typeface="+mn-lt"/>
              <a:ea typeface="Cambria" charset="0"/>
              <a:cs typeface="Cambria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ETAT DES LIEUX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mbria" charset="0"/>
                <a:cs typeface="Cambria" charset="0"/>
              </a:rPr>
              <a:t>2012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LES FRANCAIS ET L’INTERNET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52826" y="2623958"/>
            <a:ext cx="42484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+42 </a:t>
            </a:r>
            <a:r>
              <a:rPr lang="fr-FR" sz="3200" b="1" dirty="0" smtClean="0">
                <a:solidFill>
                  <a:srgbClr val="FF0000"/>
                </a:solidFill>
              </a:rPr>
              <a:t>millions d’internautes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(78% des français de plus de 11 ans)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111" y="1351667"/>
            <a:ext cx="71768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+46 </a:t>
            </a:r>
            <a:r>
              <a:rPr lang="fr-FR" sz="3200" b="1" dirty="0" smtClean="0">
                <a:solidFill>
                  <a:srgbClr val="FF0000"/>
                </a:solidFill>
              </a:rPr>
              <a:t>millions d’abonnés tél. mobile</a:t>
            </a: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(83% des français)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9746" y="4594125"/>
            <a:ext cx="59691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+23 </a:t>
            </a:r>
            <a:r>
              <a:rPr lang="fr-FR" sz="3200" b="1" dirty="0" smtClean="0">
                <a:solidFill>
                  <a:srgbClr val="FF0000"/>
                </a:solidFill>
              </a:rPr>
              <a:t>millions de </a:t>
            </a:r>
            <a:r>
              <a:rPr lang="fr-FR" sz="3200" b="1" dirty="0" err="1" smtClean="0">
                <a:solidFill>
                  <a:srgbClr val="FF0000"/>
                </a:solidFill>
              </a:rPr>
              <a:t>mobinautes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r"/>
            <a:r>
              <a:rPr lang="fr-FR" sz="2500" b="1" dirty="0" smtClean="0">
                <a:solidFill>
                  <a:srgbClr val="1C24CA"/>
                </a:solidFill>
              </a:rPr>
              <a:t>(42% de la population)</a:t>
            </a:r>
            <a:endParaRPr lang="fr-FR" sz="2500" b="1" dirty="0">
              <a:solidFill>
                <a:srgbClr val="1C24C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42644" y="5939640"/>
            <a:ext cx="3958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16-24 ans: 25,9%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35-49 ans: 24,9%</a:t>
            </a:r>
            <a:endParaRPr lang="fr-FR" sz="3200" b="1" dirty="0">
              <a:solidFill>
                <a:srgbClr val="1C24C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8505" y="68676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Octobre 2012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250356" y="5436815"/>
            <a:ext cx="2304256" cy="1041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12927</TotalTime>
  <Words>897</Words>
  <Application>Microsoft Office PowerPoint</Application>
  <PresentationFormat>Personnalisé</PresentationFormat>
  <Paragraphs>240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Thème Office</vt:lpstr>
      <vt:lpstr>Conception personnalisée</vt:lpstr>
      <vt:lpstr>Présentation PowerPoint</vt:lpstr>
      <vt:lpstr>Présentation PowerPoint</vt:lpstr>
      <vt:lpstr>PLUS DE 300 LIEUX CONNECTES</vt:lpstr>
      <vt:lpstr>PLUS DE 3 000 PROFESSIONNELS CONNECTES</vt:lpstr>
      <vt:lpstr>www.club-innovation-culture.fr </vt:lpstr>
      <vt:lpstr>2008 – 2013: 46 évènements en 50 mois </vt:lpstr>
      <vt:lpstr>Agenda des prochains mois </vt:lpstr>
      <vt:lpstr>Présentation PowerPoint</vt:lpstr>
      <vt:lpstr>1. LES FRANCAIS ET L’INTERNET</vt:lpstr>
      <vt:lpstr>2. LES FRANCAIS ET LES RESEAUX SOCIAUX</vt:lpstr>
      <vt:lpstr>3. LES FRANCAIS ET LES SMARTPHONES</vt:lpstr>
      <vt:lpstr>4. LES FRANCAIS ET LES TABLETTES</vt:lpstr>
      <vt:lpstr>Présentation PowerPoint</vt:lpstr>
      <vt:lpstr>Tendances 2012: culture &amp; numérique</vt:lpstr>
      <vt:lpstr>1. APPLICATIONS MOBILES JEUNE PUBLIC ET FAMILLES</vt:lpstr>
      <vt:lpstr>2. COMMUNICATION ET MÉDIATION PAR LA GAMIFICATION</vt:lpstr>
      <vt:lpstr>3. PHOTOGRAPHIE AMATEURE AU MUSÉE</vt:lpstr>
      <vt:lpstr>4. CO-CRÉATION DE CONTENUS AVEC LE VISITEUR</vt:lpstr>
      <vt:lpstr>5. CRÉATIVITÉ DU VISITEUR ECOURAGEE PAR LE NUMÉRIQUE</vt:lpstr>
      <vt:lpstr>6. PATRIMOINE RECONSTITUÉ PAR LES OUTILS VIRTUELS</vt:lpstr>
      <vt:lpstr>7. MUSÉES SUR PETITS ET GRANDS ÉCRANS</vt:lpstr>
      <vt:lpstr>8. LE MUSÉE « HORS LES MURS » </vt:lpstr>
      <vt:lpstr>NOTRE COUP DE CŒUR …</vt:lpstr>
      <vt:lpstr>Présentation PowerPoint</vt:lpstr>
    </vt:vector>
  </TitlesOfParts>
  <Company>THOMSON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lochon pierre</dc:creator>
  <cp:lastModifiedBy>pierre</cp:lastModifiedBy>
  <cp:revision>351</cp:revision>
  <cp:lastPrinted>2013-02-13T23:29:09Z</cp:lastPrinted>
  <dcterms:created xsi:type="dcterms:W3CDTF">2010-01-20T09:34:36Z</dcterms:created>
  <dcterms:modified xsi:type="dcterms:W3CDTF">2013-02-15T01:36:28Z</dcterms:modified>
</cp:coreProperties>
</file>