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95" r:id="rId2"/>
    <p:sldId id="310" r:id="rId3"/>
    <p:sldId id="257" r:id="rId4"/>
    <p:sldId id="258" r:id="rId5"/>
    <p:sldId id="259" r:id="rId6"/>
    <p:sldId id="260" r:id="rId7"/>
    <p:sldId id="261" r:id="rId8"/>
    <p:sldId id="262" r:id="rId9"/>
    <p:sldId id="293" r:id="rId10"/>
    <p:sldId id="298" r:id="rId11"/>
    <p:sldId id="582" r:id="rId1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00" autoAdjust="0"/>
  </p:normalViewPr>
  <p:slideViewPr>
    <p:cSldViewPr>
      <p:cViewPr varScale="1">
        <p:scale>
          <a:sx n="81" d="100"/>
          <a:sy n="81" d="100"/>
        </p:scale>
        <p:origin x="1426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2" y="53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2518D-E1A3-453E-9F0B-2ED6DB1666A6}" type="datetimeFigureOut">
              <a:rPr lang="zh-TW" altLang="en-US" smtClean="0"/>
              <a:pPr/>
              <a:t>2019/6/19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C1F39-4381-4C4B-86F7-469670FF9337}" type="slidenum">
              <a:rPr lang="zh-TW" altLang="en-US" smtClean="0"/>
              <a:pPr/>
              <a:t>‹N°›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1016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5366DB-8653-4C11-8914-31D35CC60687}" type="slidenum">
              <a:rPr lang="en-US" altLang="zh-TW" smtClean="0">
                <a:latin typeface="Arial" pitchFamily="34" charset="0"/>
              </a:rPr>
              <a:pPr/>
              <a:t>3</a:t>
            </a:fld>
            <a:endParaRPr lang="en-US" altLang="zh-TW" smtClean="0">
              <a:latin typeface="Arial" pitchFamily="34" charset="0"/>
            </a:endParaRPr>
          </a:p>
        </p:txBody>
      </p:sp>
      <p:sp>
        <p:nvSpPr>
          <p:cNvPr id="321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942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D9BA3-E7EF-44A4-8856-8FCA06943726}" type="slidenum">
              <a:rPr lang="en-US" altLang="zh-TW" smtClean="0">
                <a:latin typeface="Arial" pitchFamily="34" charset="0"/>
              </a:rPr>
              <a:pPr/>
              <a:t>4</a:t>
            </a:fld>
            <a:endParaRPr lang="en-US" altLang="zh-TW" smtClean="0">
              <a:latin typeface="Arial" pitchFamily="34" charset="0"/>
            </a:endParaRPr>
          </a:p>
        </p:txBody>
      </p:sp>
      <p:sp>
        <p:nvSpPr>
          <p:cNvPr id="322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5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4248F4-CB0F-424E-8A82-B8B9EA90F2C1}" type="slidenum">
              <a:rPr lang="en-US" altLang="zh-TW" smtClean="0">
                <a:latin typeface="Arial" pitchFamily="34" charset="0"/>
              </a:rPr>
              <a:pPr/>
              <a:t>5</a:t>
            </a:fld>
            <a:endParaRPr lang="en-US" altLang="zh-TW" smtClean="0">
              <a:latin typeface="Arial" pitchFamily="34" charset="0"/>
            </a:endParaRPr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087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D8C364-2A7C-4883-8130-15CC0883564A}" type="slidenum">
              <a:rPr lang="en-US" altLang="zh-TW" smtClean="0">
                <a:latin typeface="Arial" pitchFamily="34" charset="0"/>
              </a:rPr>
              <a:pPr/>
              <a:t>6</a:t>
            </a:fld>
            <a:endParaRPr lang="en-US" altLang="zh-TW" smtClean="0">
              <a:latin typeface="Arial" pitchFamily="34" charset="0"/>
            </a:endParaRPr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225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7B2F9C-9BC5-4BC0-8611-57BCBCD5DDE6}" type="slidenum">
              <a:rPr lang="en-US" altLang="zh-TW" smtClean="0">
                <a:latin typeface="Arial" pitchFamily="34" charset="0"/>
              </a:rPr>
              <a:pPr/>
              <a:t>7</a:t>
            </a:fld>
            <a:endParaRPr lang="en-US" altLang="zh-TW" smtClean="0">
              <a:latin typeface="Arial" pitchFamily="34" charset="0"/>
            </a:endParaRPr>
          </a:p>
        </p:txBody>
      </p:sp>
      <p:sp>
        <p:nvSpPr>
          <p:cNvPr id="325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37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B95416-798E-4016-A713-86DC1E049FA2}" type="slidenum">
              <a:rPr lang="en-US" altLang="zh-TW" smtClean="0">
                <a:latin typeface="Arial" pitchFamily="34" charset="0"/>
              </a:rPr>
              <a:pPr/>
              <a:t>8</a:t>
            </a:fld>
            <a:endParaRPr lang="en-US" altLang="zh-TW" smtClean="0">
              <a:latin typeface="Arial" pitchFamily="34" charset="0"/>
            </a:endParaRPr>
          </a:p>
        </p:txBody>
      </p:sp>
      <p:sp>
        <p:nvSpPr>
          <p:cNvPr id="326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935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22A8-E11E-4291-96AC-CFBCD4DA475A}" type="datetimeFigureOut">
              <a:rPr lang="zh-TW" altLang="en-US" smtClean="0"/>
              <a:pPr/>
              <a:t>2019/6/19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2F06-4D4A-40C3-A06E-3D421BE5E06E}" type="slidenum">
              <a:rPr lang="zh-TW" altLang="en-US" smtClean="0"/>
              <a:pPr/>
              <a:t>‹N°›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22A8-E11E-4291-96AC-CFBCD4DA475A}" type="datetimeFigureOut">
              <a:rPr lang="zh-TW" altLang="en-US" smtClean="0"/>
              <a:pPr/>
              <a:t>2019/6/19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2F06-4D4A-40C3-A06E-3D421BE5E06E}" type="slidenum">
              <a:rPr lang="zh-TW" altLang="en-US" smtClean="0"/>
              <a:pPr/>
              <a:t>‹N°›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22A8-E11E-4291-96AC-CFBCD4DA475A}" type="datetimeFigureOut">
              <a:rPr lang="zh-TW" altLang="en-US" smtClean="0"/>
              <a:pPr/>
              <a:t>2019/6/19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2F06-4D4A-40C3-A06E-3D421BE5E06E}" type="slidenum">
              <a:rPr lang="zh-TW" altLang="en-US" smtClean="0"/>
              <a:pPr/>
              <a:t>‹N°›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22A8-E11E-4291-96AC-CFBCD4DA475A}" type="datetimeFigureOut">
              <a:rPr lang="zh-TW" altLang="en-US" smtClean="0"/>
              <a:pPr/>
              <a:t>2019/6/19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2F06-4D4A-40C3-A06E-3D421BE5E06E}" type="slidenum">
              <a:rPr lang="zh-TW" altLang="en-US" smtClean="0"/>
              <a:pPr/>
              <a:t>‹N°›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22A8-E11E-4291-96AC-CFBCD4DA475A}" type="datetimeFigureOut">
              <a:rPr lang="zh-TW" altLang="en-US" smtClean="0"/>
              <a:pPr/>
              <a:t>2019/6/19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2F06-4D4A-40C3-A06E-3D421BE5E06E}" type="slidenum">
              <a:rPr lang="zh-TW" altLang="en-US" smtClean="0"/>
              <a:pPr/>
              <a:t>‹N°›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22A8-E11E-4291-96AC-CFBCD4DA475A}" type="datetimeFigureOut">
              <a:rPr lang="zh-TW" altLang="en-US" smtClean="0"/>
              <a:pPr/>
              <a:t>2019/6/19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2F06-4D4A-40C3-A06E-3D421BE5E06E}" type="slidenum">
              <a:rPr lang="zh-TW" altLang="en-US" smtClean="0"/>
              <a:pPr/>
              <a:t>‹N°›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22A8-E11E-4291-96AC-CFBCD4DA475A}" type="datetimeFigureOut">
              <a:rPr lang="zh-TW" altLang="en-US" smtClean="0"/>
              <a:pPr/>
              <a:t>2019/6/19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2F06-4D4A-40C3-A06E-3D421BE5E06E}" type="slidenum">
              <a:rPr lang="zh-TW" altLang="en-US" smtClean="0"/>
              <a:pPr/>
              <a:t>‹N°›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22A8-E11E-4291-96AC-CFBCD4DA475A}" type="datetimeFigureOut">
              <a:rPr lang="zh-TW" altLang="en-US" smtClean="0"/>
              <a:pPr/>
              <a:t>2019/6/19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2F06-4D4A-40C3-A06E-3D421BE5E06E}" type="slidenum">
              <a:rPr lang="zh-TW" altLang="en-US" smtClean="0"/>
              <a:pPr/>
              <a:t>‹N°›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22A8-E11E-4291-96AC-CFBCD4DA475A}" type="datetimeFigureOut">
              <a:rPr lang="zh-TW" altLang="en-US" smtClean="0"/>
              <a:pPr/>
              <a:t>2019/6/19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2F06-4D4A-40C3-A06E-3D421BE5E06E}" type="slidenum">
              <a:rPr lang="zh-TW" altLang="en-US" smtClean="0"/>
              <a:pPr/>
              <a:t>‹N°›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22A8-E11E-4291-96AC-CFBCD4DA475A}" type="datetimeFigureOut">
              <a:rPr lang="zh-TW" altLang="en-US" smtClean="0"/>
              <a:pPr/>
              <a:t>2019/6/19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2F06-4D4A-40C3-A06E-3D421BE5E06E}" type="slidenum">
              <a:rPr lang="zh-TW" altLang="en-US" smtClean="0"/>
              <a:pPr/>
              <a:t>‹N°›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22A8-E11E-4291-96AC-CFBCD4DA475A}" type="datetimeFigureOut">
              <a:rPr lang="zh-TW" altLang="en-US" smtClean="0"/>
              <a:pPr/>
              <a:t>2019/6/19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2F06-4D4A-40C3-A06E-3D421BE5E06E}" type="slidenum">
              <a:rPr lang="zh-TW" altLang="en-US" smtClean="0"/>
              <a:pPr/>
              <a:t>‹N°›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422A8-E11E-4291-96AC-CFBCD4DA475A}" type="datetimeFigureOut">
              <a:rPr lang="zh-TW" altLang="en-US" smtClean="0"/>
              <a:pPr/>
              <a:t>2019/6/19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A2F06-4D4A-40C3-A06E-3D421BE5E06E}" type="slidenum">
              <a:rPr lang="zh-TW" altLang="en-US" smtClean="0"/>
              <a:pPr/>
              <a:t>‹N°›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hyperlink" Target="%E7%B0%A1%E5%A0%B1%E6%AF%8D%E7%89%87/%E5%A4%A7%E8%A7%80%E4%B8%BB%E9%A1%8C/%E7%B0%A1%E5%A0%B1%E9%80%A3%E7%B5%90_970326/20%E5%88%86%E9%90%98%E8%A8%98%E9%8C%84%E7%89%87/%E4%B8%AD%E6%96%87/VIDEO_TS/VTS_01_1.VOB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hyperlink" Target="%E7%B0%A1%E5%A0%B1%E6%AF%8D%E7%89%87/%E5%A4%A7%E8%A7%80%E4%B8%BB%E9%A1%8C/%E6%AA%94%E6%A1%88/%E7%9F%AD%E7%89%87/ivroyball_inside.avi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hyperlink" Target="%E7%B0%A1%E5%A0%B1%E6%AF%8D%E7%89%87/%E5%A4%A7%E8%A7%80%E4%B8%BB%E9%A1%8C/%E6%AA%94%E6%A1%88/%E7%9F%AD%E7%89%87/%E8%BD%89%E5%BF%83%E7%93%B62.swf" TargetMode="External"/><Relationship Id="rId5" Type="http://schemas.openxmlformats.org/officeDocument/2006/relationships/image" Target="../media/image7.jpeg"/><Relationship Id="rId15" Type="http://schemas.openxmlformats.org/officeDocument/2006/relationships/hyperlink" Target="%E7%B0%A1%E5%A0%B1%E6%AF%8D%E7%89%87/%E5%A4%A7%E8%A7%80%E4%B8%BB%E9%A1%8C/%E7%B0%A1%E5%A0%B1%E9%80%A3%E7%B5%90_970326/5%E6%94%AFCF/VIDEO_TS/VTS_01_1.VOB" TargetMode="External"/><Relationship Id="rId10" Type="http://schemas.openxmlformats.org/officeDocument/2006/relationships/image" Target="../media/image11.png"/><Relationship Id="rId4" Type="http://schemas.openxmlformats.org/officeDocument/2006/relationships/hyperlink" Target="%E7%B0%A1%E5%A0%B1%E6%AF%8D%E7%89%87/%E5%A4%A7%E8%A7%80%E4%B8%BB%E9%A1%8C/%E7%B0%A1%E5%A0%B1%E9%80%A3%E7%B5%90_970326/%E7%9F%AD%E7%89%87/%E7%BF%A0%E7%8E%89%E7%99%BD%E8%8F%9C.avi" TargetMode="External"/><Relationship Id="rId9" Type="http://schemas.openxmlformats.org/officeDocument/2006/relationships/hyperlink" Target="%E7%B0%A1%E5%A0%B1%E6%AF%8D%E7%89%87/%E5%A4%A7%E8%A7%80%E4%B8%BB%E9%A1%8C/%E6%AA%94%E6%A1%88/%E7%9F%AD%E7%89%87/%E6%AF%9B%E5%85%AC%E9%BC%8E.swf" TargetMode="Externa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jpeg"/><Relationship Id="rId12" Type="http://schemas.openxmlformats.org/officeDocument/2006/relationships/hyperlink" Target="%E7%B0%A1%E5%A0%B1%E6%AF%8D%E7%89%87/%E5%A4%A7%E8%A7%80%E4%B8%BB%E9%A1%8C/%E6%AA%94%E6%A1%88/%E7%9F%AD%E7%89%87/%E6%AF%9B%E5%85%AC%E9%BC%8E.swf" TargetMode="Externa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2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15.jpeg"/><Relationship Id="rId9" Type="http://schemas.openxmlformats.org/officeDocument/2006/relationships/hyperlink" Target="%E7%B0%A1%E5%A0%B1%E6%AF%8D%E7%89%87/%E5%A4%A7%E8%A7%80%E4%B8%BB%E9%A1%8C/%E6%AA%94%E6%A1%88/%E7%9F%AD%E7%89%87/ivroyball_inside.avi" TargetMode="External"/><Relationship Id="rId14" Type="http://schemas.openxmlformats.org/officeDocument/2006/relationships/hyperlink" Target="%E7%B0%A1%E5%A0%B1%E6%AF%8D%E7%89%87/%E5%A4%A7%E8%A7%80%E4%B8%BB%E9%A1%8C/%E6%AA%94%E6%A1%88/%E7%9F%AD%E7%89%87/%E6%A0%B8%E6%A1%83%E5%B0%8F%E8%88%9F.swf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%E7%B0%A1%E5%A0%B1%E6%AF%8D%E7%89%87/%E5%A4%A7%E8%A7%80%E4%B8%BB%E9%A1%8C/%E6%AA%94%E6%A1%88/%E7%9F%AD%E7%89%87/%E7%BF%A0%E7%8E%89%E7%99%BD%E8%8F%9C.avi" TargetMode="External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5" Type="http://schemas.openxmlformats.org/officeDocument/2006/relationships/image" Target="../media/image32.jpeg"/><Relationship Id="rId10" Type="http://schemas.openxmlformats.org/officeDocument/2006/relationships/image" Target="../media/image36.jpeg"/><Relationship Id="rId4" Type="http://schemas.openxmlformats.org/officeDocument/2006/relationships/image" Target="../media/image31.jpe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VR%E5%81%B4%E9%8C%84/%E9%B5%B2%E8%8F%AF%E7%A7%8B%E8%89%B2/%E9%B5%B2%E8%8F%AF%E5%85%A7%E5%AE%B9%E5%81%B4%E9%8C%84%E6%AA%94/1494784057605_5556____ZxAhGMxHsyA.mp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95536" y="1772817"/>
            <a:ext cx="8352928" cy="1827634"/>
          </a:xfrm>
        </p:spPr>
        <p:txBody>
          <a:bodyPr>
            <a:noAutofit/>
          </a:bodyPr>
          <a:lstStyle/>
          <a:p>
            <a:r>
              <a:rPr lang="en-US" altLang="zh-TW" sz="3200" dirty="0"/>
              <a:t/>
            </a:r>
            <a:br>
              <a:rPr lang="en-US" altLang="zh-TW" sz="3200" dirty="0"/>
            </a:br>
            <a:r>
              <a:rPr lang="en-US" altLang="zh-TW" sz="3200" b="1" dirty="0" smtClean="0"/>
              <a:t>Roaming </a:t>
            </a:r>
            <a:r>
              <a:rPr lang="en-US" altLang="zh-TW" sz="3200" b="1" dirty="0"/>
              <a:t>through Fantasy </a:t>
            </a:r>
            <a:r>
              <a:rPr lang="en-US" altLang="zh-TW" sz="3200" b="1" dirty="0" smtClean="0"/>
              <a:t>Land</a:t>
            </a:r>
            <a:br>
              <a:rPr lang="en-US" altLang="zh-TW" sz="3200" b="1" dirty="0" smtClean="0"/>
            </a:br>
            <a:r>
              <a:rPr lang="en-US" altLang="zh-TW" sz="3200" b="1" dirty="0" smtClean="0"/>
              <a:t/>
            </a:r>
            <a:br>
              <a:rPr lang="en-US" altLang="zh-TW" sz="3200" b="1" dirty="0" smtClean="0"/>
            </a:br>
            <a:r>
              <a:rPr lang="en-US" altLang="zh-TW" sz="3200" dirty="0" smtClean="0"/>
              <a:t>Does AR/VR Bring New Museum Experience?</a:t>
            </a:r>
            <a:br>
              <a:rPr lang="en-US" altLang="zh-TW" sz="3200" dirty="0" smtClean="0"/>
            </a:br>
            <a:r>
              <a:rPr lang="en-US" altLang="zh-TW" sz="4800" dirty="0" smtClean="0"/>
              <a:t> </a:t>
            </a:r>
            <a:br>
              <a:rPr lang="en-US" altLang="zh-TW" sz="4800" dirty="0" smtClean="0"/>
            </a:br>
            <a:endParaRPr lang="zh-TW" altLang="en-US" sz="48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James </a:t>
            </a:r>
            <a:r>
              <a:rPr lang="en-US" altLang="zh-TW" sz="2000" dirty="0">
                <a:solidFill>
                  <a:schemeClr val="tx1"/>
                </a:solidFill>
              </a:rPr>
              <a:t>Quo-Ping </a:t>
            </a:r>
            <a:r>
              <a:rPr lang="en-US" altLang="zh-TW" sz="2000" dirty="0" smtClean="0">
                <a:solidFill>
                  <a:schemeClr val="tx1"/>
                </a:solidFill>
              </a:rPr>
              <a:t>LIN</a:t>
            </a:r>
          </a:p>
          <a:p>
            <a:endParaRPr lang="en-US" altLang="zh-TW" sz="2000" dirty="0" smtClean="0">
              <a:solidFill>
                <a:schemeClr val="tx1"/>
              </a:solidFill>
            </a:endParaRPr>
          </a:p>
          <a:p>
            <a:r>
              <a:rPr lang="en-US" altLang="zh-TW" sz="2000" dirty="0" smtClean="0">
                <a:solidFill>
                  <a:schemeClr val="tx1"/>
                </a:solidFill>
              </a:rPr>
              <a:t>Chief</a:t>
            </a:r>
            <a:r>
              <a:rPr lang="en-US" altLang="zh-TW" sz="2000" dirty="0">
                <a:solidFill>
                  <a:schemeClr val="tx1"/>
                </a:solidFill>
              </a:rPr>
              <a:t>, Division of Marketing, Licensing, and </a:t>
            </a:r>
            <a:r>
              <a:rPr lang="en-US" altLang="zh-TW" sz="2000" dirty="0" smtClean="0">
                <a:solidFill>
                  <a:schemeClr val="tx1"/>
                </a:solidFill>
              </a:rPr>
              <a:t>Merchandizing</a:t>
            </a:r>
          </a:p>
          <a:p>
            <a:r>
              <a:rPr lang="en-US" altLang="zh-TW" sz="2000" dirty="0" smtClean="0">
                <a:solidFill>
                  <a:schemeClr val="tx1"/>
                </a:solidFill>
              </a:rPr>
              <a:t>National </a:t>
            </a:r>
            <a:r>
              <a:rPr lang="en-US" altLang="zh-TW" sz="2000" dirty="0">
                <a:solidFill>
                  <a:schemeClr val="tx1"/>
                </a:solidFill>
              </a:rPr>
              <a:t>Palace Museum, Taipei, Taiwan</a:t>
            </a:r>
            <a:endParaRPr lang="en-US" altLang="zh-TW" sz="2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jameslin\Desktop\HTC手機照片備份\sd card\pictures\新相簿 6\IMAG74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/>
              <a:t>Roaming through Fantasy Land</a:t>
            </a:r>
            <a:br>
              <a:rPr lang="en-US" altLang="zh-TW" b="1" dirty="0"/>
            </a:b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Autofit/>
          </a:bodyPr>
          <a:lstStyle/>
          <a:p>
            <a:pPr lvl="1">
              <a:defRPr/>
            </a:pPr>
            <a:r>
              <a:rPr lang="en-US" altLang="zh-TW" sz="1600" b="1" dirty="0" smtClean="0"/>
              <a:t>On-site Operation Management</a:t>
            </a:r>
          </a:p>
          <a:p>
            <a:pPr lvl="2">
              <a:defRPr/>
            </a:pPr>
            <a:r>
              <a:rPr lang="en-US" altLang="zh-TW" sz="1600" b="1" dirty="0" smtClean="0"/>
              <a:t>Long waiting line</a:t>
            </a:r>
          </a:p>
          <a:p>
            <a:pPr lvl="2">
              <a:defRPr/>
            </a:pPr>
            <a:r>
              <a:rPr lang="en-US" altLang="zh-TW" sz="1600" b="1" dirty="0" smtClean="0"/>
              <a:t>Equipment Maintenance </a:t>
            </a:r>
          </a:p>
          <a:p>
            <a:pPr lvl="2">
              <a:defRPr/>
            </a:pPr>
            <a:r>
              <a:rPr lang="en-US" altLang="zh-TW" sz="1600" b="1" dirty="0" smtClean="0"/>
              <a:t>Contingency Management</a:t>
            </a:r>
          </a:p>
          <a:p>
            <a:pPr lvl="1">
              <a:defRPr/>
            </a:pPr>
            <a:r>
              <a:rPr lang="en-US" altLang="zh-TW" sz="1600" b="1" dirty="0" smtClean="0"/>
              <a:t>Limit on Single User</a:t>
            </a:r>
          </a:p>
          <a:p>
            <a:pPr lvl="2">
              <a:defRPr/>
            </a:pPr>
            <a:r>
              <a:rPr lang="en-US" altLang="zh-TW" sz="1600" b="1" dirty="0" smtClean="0"/>
              <a:t>User safety</a:t>
            </a:r>
          </a:p>
          <a:p>
            <a:pPr lvl="2">
              <a:defRPr/>
            </a:pPr>
            <a:r>
              <a:rPr lang="en-US" altLang="zh-TW" sz="1600" b="1" dirty="0" smtClean="0"/>
              <a:t>Equipment Efficiency</a:t>
            </a:r>
          </a:p>
          <a:p>
            <a:pPr lvl="2">
              <a:defRPr/>
            </a:pPr>
            <a:r>
              <a:rPr lang="en-US" altLang="zh-TW" sz="1600" b="1" dirty="0" smtClean="0"/>
              <a:t>Personal Hygiene</a:t>
            </a:r>
          </a:p>
          <a:p>
            <a:pPr lvl="1">
              <a:defRPr/>
            </a:pPr>
            <a:r>
              <a:rPr lang="en-US" altLang="zh-TW" sz="1600" b="1" dirty="0" smtClean="0"/>
              <a:t>New User Experience</a:t>
            </a:r>
          </a:p>
          <a:p>
            <a:pPr lvl="2">
              <a:defRPr/>
            </a:pPr>
            <a:r>
              <a:rPr lang="en-US" altLang="zh-TW" sz="1600" b="1" dirty="0" smtClean="0"/>
              <a:t>Surreal experience</a:t>
            </a:r>
          </a:p>
          <a:p>
            <a:pPr lvl="2">
              <a:defRPr/>
            </a:pPr>
            <a:r>
              <a:rPr lang="en-US" altLang="zh-TW" sz="1600" b="1" dirty="0" smtClean="0"/>
              <a:t>Fly about vs. walk through</a:t>
            </a:r>
          </a:p>
          <a:p>
            <a:pPr lvl="1">
              <a:defRPr/>
            </a:pPr>
            <a:r>
              <a:rPr lang="en-US" altLang="zh-TW" sz="1600" b="1" dirty="0"/>
              <a:t>For museum Out-reaching</a:t>
            </a:r>
          </a:p>
          <a:p>
            <a:pPr lvl="2">
              <a:defRPr/>
            </a:pPr>
            <a:r>
              <a:rPr lang="en-US" altLang="zh-TW" sz="1600" b="1" dirty="0"/>
              <a:t>Limit on time and space</a:t>
            </a:r>
          </a:p>
          <a:p>
            <a:pPr lvl="2">
              <a:defRPr/>
            </a:pPr>
            <a:r>
              <a:rPr lang="en-US" altLang="zh-TW" sz="1600" b="1" dirty="0"/>
              <a:t>Installation and fine-tuning</a:t>
            </a:r>
            <a:endParaRPr lang="zh-TW" altLang="zh-TW" sz="1600" b="1" dirty="0"/>
          </a:p>
          <a:p>
            <a:pPr lvl="1">
              <a:defRPr/>
            </a:pPr>
            <a:r>
              <a:rPr lang="en-US" altLang="zh-TW" sz="1600" b="1" dirty="0"/>
              <a:t>What do users experienced?</a:t>
            </a:r>
          </a:p>
          <a:p>
            <a:pPr marL="1200150" lvl="2" indent="-285750">
              <a:buFont typeface="Arial" pitchFamily="34" charset="0"/>
              <a:buChar char="–"/>
              <a:defRPr/>
            </a:pPr>
            <a:r>
              <a:rPr lang="en-US" altLang="zh-TW" sz="1600" b="1" dirty="0"/>
              <a:t>Learning</a:t>
            </a:r>
          </a:p>
          <a:p>
            <a:pPr marL="1200150" lvl="2" indent="-285750">
              <a:buFont typeface="Arial" pitchFamily="34" charset="0"/>
              <a:buChar char="–"/>
              <a:defRPr/>
            </a:pPr>
            <a:r>
              <a:rPr lang="en-US" altLang="zh-TW" sz="1600" b="1" dirty="0"/>
              <a:t>Touching</a:t>
            </a:r>
          </a:p>
          <a:p>
            <a:pPr marL="1200150" lvl="2" indent="-285750">
              <a:buFont typeface="Arial" pitchFamily="34" charset="0"/>
              <a:buChar char="–"/>
              <a:defRPr/>
            </a:pPr>
            <a:r>
              <a:rPr lang="en-US" altLang="zh-TW" sz="1600" b="1" dirty="0"/>
              <a:t>Inspiring</a:t>
            </a:r>
          </a:p>
          <a:p>
            <a:pPr marL="914400" lvl="2" indent="0">
              <a:buNone/>
              <a:defRPr/>
            </a:pPr>
            <a:endParaRPr lang="zh-TW" altLang="zh-TW" sz="1800" b="1" dirty="0" smtClean="0"/>
          </a:p>
          <a:p>
            <a:pPr lvl="1">
              <a:defRPr/>
            </a:pPr>
            <a:endParaRPr lang="en-US" altLang="zh-TW" sz="1800" b="1" dirty="0" smtClean="0"/>
          </a:p>
          <a:p>
            <a:pPr lvl="2">
              <a:defRPr/>
            </a:pPr>
            <a:endParaRPr lang="zh-TW" altLang="en-US" sz="1800" b="1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r>
              <a:rPr lang="en-US" altLang="zh-TW" dirty="0" smtClean="0"/>
              <a:t>Conclusion &amp; Discussion</a:t>
            </a:r>
            <a:endParaRPr lang="zh-TW" altLang="en-US" dirty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5220072" y="1844824"/>
            <a:ext cx="3619128" cy="4433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altLang="zh-TW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smtClean="0"/>
              <a:t>The Desire of Holding a National Treasure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4042792" cy="5328592"/>
          </a:xfrm>
        </p:spPr>
        <p:txBody>
          <a:bodyPr>
            <a:normAutofit fontScale="92500"/>
          </a:bodyPr>
          <a:lstStyle/>
          <a:p>
            <a:r>
              <a:rPr lang="en-US" altLang="zh-TW" dirty="0" smtClean="0"/>
              <a:t>The desire of holding a national treasure never been fulfilled</a:t>
            </a:r>
          </a:p>
          <a:p>
            <a:r>
              <a:rPr lang="en-US" altLang="zh-TW" dirty="0" smtClean="0"/>
              <a:t>Museum professionals are still struggling on this direction</a:t>
            </a:r>
          </a:p>
          <a:p>
            <a:r>
              <a:rPr lang="en-US" altLang="zh-TW" dirty="0" smtClean="0"/>
              <a:t>The NPM started this adventure since year  2004 with a 3D Virtual Exhibition System</a:t>
            </a:r>
          </a:p>
          <a:p>
            <a:pPr marL="0" indent="0">
              <a:buNone/>
            </a:pPr>
            <a:endParaRPr lang="en-US" altLang="zh-TW" dirty="0" smtClean="0"/>
          </a:p>
        </p:txBody>
      </p:sp>
      <p:pic>
        <p:nvPicPr>
          <p:cNvPr id="4" name="圖片 3" descr="cabb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1916832"/>
            <a:ext cx="4392488" cy="33602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6"/>
          <p:cNvSpPr>
            <a:spLocks noGrp="1" noChangeArrowheads="1"/>
          </p:cNvSpPr>
          <p:nvPr>
            <p:ph type="title"/>
          </p:nvPr>
        </p:nvSpPr>
        <p:spPr>
          <a:xfrm>
            <a:off x="683568" y="333375"/>
            <a:ext cx="7915920" cy="1143000"/>
          </a:xfrm>
        </p:spPr>
        <p:txBody>
          <a:bodyPr/>
          <a:lstStyle/>
          <a:p>
            <a:r>
              <a:rPr lang="en-US" altLang="zh-TW" sz="3600" dirty="0"/>
              <a:t>3D Virtual Exhibition System</a:t>
            </a:r>
            <a:endParaRPr lang="zh-TW" altLang="en-US" sz="3600" b="1" dirty="0" smtClean="0">
              <a:latin typeface="標楷體" pitchFamily="65" charset="-120"/>
            </a:endParaRPr>
          </a:p>
        </p:txBody>
      </p:sp>
      <p:sp>
        <p:nvSpPr>
          <p:cNvPr id="91139" name="Rectangle 5"/>
          <p:cNvSpPr>
            <a:spLocks noGrp="1" noChangeArrowheads="1"/>
          </p:cNvSpPr>
          <p:nvPr>
            <p:ph idx="1"/>
          </p:nvPr>
        </p:nvSpPr>
        <p:spPr>
          <a:xfrm>
            <a:off x="1258888" y="1484313"/>
            <a:ext cx="7059612" cy="1905000"/>
          </a:xfrm>
        </p:spPr>
        <p:txBody>
          <a:bodyPr/>
          <a:lstStyle/>
          <a:p>
            <a:pPr marL="363538" indent="-363538" eaLnBrk="1" hangingPunct="1">
              <a:lnSpc>
                <a:spcPct val="80000"/>
              </a:lnSpc>
            </a:pPr>
            <a:r>
              <a:rPr lang="en-US" altLang="zh-TW" sz="2000" dirty="0" smtClean="0">
                <a:solidFill>
                  <a:srgbClr val="000000"/>
                </a:solidFill>
              </a:rPr>
              <a:t>Cooperation with several research institutions</a:t>
            </a:r>
            <a:endParaRPr lang="zh-TW" altLang="en-US" sz="2000" dirty="0" smtClean="0">
              <a:solidFill>
                <a:srgbClr val="000000"/>
              </a:solidFill>
            </a:endParaRPr>
          </a:p>
          <a:p>
            <a:pPr marL="363538" indent="-363538" eaLnBrk="1" hangingPunct="1">
              <a:lnSpc>
                <a:spcPct val="80000"/>
              </a:lnSpc>
            </a:pPr>
            <a:r>
              <a:rPr lang="en-US" altLang="zh-TW" sz="2000" dirty="0" smtClean="0"/>
              <a:t>Based on panorama photo taking techniques</a:t>
            </a:r>
            <a:endParaRPr lang="zh-TW" altLang="en-US" sz="2000" dirty="0" smtClean="0">
              <a:solidFill>
                <a:srgbClr val="000000"/>
              </a:solidFill>
            </a:endParaRPr>
          </a:p>
          <a:p>
            <a:pPr marL="363538" indent="-363538" eaLnBrk="1" hangingPunct="1">
              <a:lnSpc>
                <a:spcPct val="80000"/>
              </a:lnSpc>
            </a:pPr>
            <a:r>
              <a:rPr lang="en-US" altLang="zh-TW" sz="2000" dirty="0" smtClean="0">
                <a:solidFill>
                  <a:srgbClr val="000000"/>
                </a:solidFill>
              </a:rPr>
              <a:t>Picked five most interesting artifacts</a:t>
            </a:r>
            <a:endParaRPr lang="zh-TW" alt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91140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D4671C5-ECF5-46F6-9FDB-748AE3273894}" type="slidenum">
              <a:rPr lang="en-US" altLang="zh-TW" smtClean="0">
                <a:latin typeface="Arial" pitchFamily="34" charset="0"/>
              </a:rPr>
              <a:pPr/>
              <a:t>3</a:t>
            </a:fld>
            <a:endParaRPr lang="en-US" altLang="zh-TW" smtClean="0">
              <a:latin typeface="Arial" pitchFamily="34" charset="0"/>
            </a:endParaRPr>
          </a:p>
        </p:txBody>
      </p:sp>
      <p:pic>
        <p:nvPicPr>
          <p:cNvPr id="91141" name="Picture 2" descr="11111"/>
          <p:cNvPicPr>
            <a:picLocks noChangeAspect="1" noChangeArrowheads="1"/>
          </p:cNvPicPr>
          <p:nvPr/>
        </p:nvPicPr>
        <p:blipFill>
          <a:blip r:embed="rId3" cstate="print"/>
          <a:srcRect t="51195" r="61040"/>
          <a:stretch>
            <a:fillRect/>
          </a:stretch>
        </p:blipFill>
        <p:spPr bwMode="auto">
          <a:xfrm>
            <a:off x="0" y="3581400"/>
            <a:ext cx="24844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3" descr="vase_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 r="16325"/>
          <a:stretch>
            <a:fillRect/>
          </a:stretch>
        </p:blipFill>
        <p:spPr bwMode="auto">
          <a:xfrm>
            <a:off x="4643438" y="3573463"/>
            <a:ext cx="415766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4"/>
          <p:cNvPicPr>
            <a:picLocks noChangeAspect="1" noChangeArrowheads="1"/>
          </p:cNvPicPr>
          <p:nvPr/>
        </p:nvPicPr>
        <p:blipFill>
          <a:blip r:embed="rId6" cstate="print"/>
          <a:srcRect l="1563" t="7292" r="1563" b="11458"/>
          <a:stretch>
            <a:fillRect/>
          </a:stretch>
        </p:blipFill>
        <p:spPr bwMode="auto">
          <a:xfrm>
            <a:off x="395288" y="3573463"/>
            <a:ext cx="4114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F6302B-488C-4196-B048-971D088342BD}" type="slidenum">
              <a:rPr lang="en-US" altLang="zh-TW" smtClean="0">
                <a:latin typeface="Arial" pitchFamily="34" charset="0"/>
              </a:rPr>
              <a:pPr/>
              <a:t>4</a:t>
            </a:fld>
            <a:endParaRPr lang="en-US" altLang="zh-TW" smtClean="0">
              <a:latin typeface="Arial" pitchFamily="34" charset="0"/>
            </a:endParaRPr>
          </a:p>
        </p:txBody>
      </p:sp>
      <p:sp>
        <p:nvSpPr>
          <p:cNvPr id="92163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685800"/>
          </a:xfrm>
        </p:spPr>
        <p:txBody>
          <a:bodyPr/>
          <a:lstStyle/>
          <a:p>
            <a:r>
              <a:rPr lang="en-US" altLang="zh-TW" sz="3600" dirty="0"/>
              <a:t>3D Virtual Exhibition System</a:t>
            </a:r>
            <a:endParaRPr lang="zh-TW" altLang="en-US" dirty="0" smtClean="0">
              <a:solidFill>
                <a:schemeClr val="tx1"/>
              </a:solidFill>
            </a:endParaRPr>
          </a:p>
        </p:txBody>
      </p:sp>
      <p:pic>
        <p:nvPicPr>
          <p:cNvPr id="92164" name="Picture 2" descr="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950" y="981075"/>
            <a:ext cx="18923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Picture 3" descr="18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9300" y="2133600"/>
            <a:ext cx="25066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6" name="Picture 4" descr="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863" y="3500438"/>
            <a:ext cx="2601912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7" name="Picture 5" descr="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4575" y="1412875"/>
            <a:ext cx="1295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8" name="Picture 6" descr="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59563" y="3429000"/>
            <a:ext cx="2298700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9" name="Picture 7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/>
          <a:srcRect l="6250" t="14970" r="21111" b="25542"/>
          <a:stretch>
            <a:fillRect/>
          </a:stretch>
        </p:blipFill>
        <p:spPr bwMode="auto">
          <a:xfrm>
            <a:off x="685800" y="2276475"/>
            <a:ext cx="1905000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0" name="Picture 8">
            <a:hlinkClick r:id="rId11" action="ppaction://hlinkfile"/>
          </p:cNvPr>
          <p:cNvPicPr>
            <a:picLocks noChangeAspect="1" noChangeArrowheads="1"/>
          </p:cNvPicPr>
          <p:nvPr/>
        </p:nvPicPr>
        <p:blipFill>
          <a:blip r:embed="rId12" cstate="print"/>
          <a:srcRect l="9306" t="18008" r="32191" b="34039"/>
          <a:stretch>
            <a:fillRect/>
          </a:stretch>
        </p:blipFill>
        <p:spPr bwMode="auto">
          <a:xfrm>
            <a:off x="5076825" y="5167313"/>
            <a:ext cx="21336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1" name="Picture 9">
            <a:hlinkClick r:id="rId13" action="ppaction://hlinkfile"/>
          </p:cNvPr>
          <p:cNvPicPr>
            <a:picLocks noChangeAspect="1" noChangeArrowheads="1"/>
          </p:cNvPicPr>
          <p:nvPr/>
        </p:nvPicPr>
        <p:blipFill>
          <a:blip r:embed="rId14" cstate="print"/>
          <a:srcRect l="16406" t="18750" r="35938" b="29167"/>
          <a:stretch>
            <a:fillRect/>
          </a:stretch>
        </p:blipFill>
        <p:spPr bwMode="auto">
          <a:xfrm>
            <a:off x="6156325" y="2708275"/>
            <a:ext cx="12192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72" name="Rectangle 10"/>
          <p:cNvSpPr>
            <a:spLocks noChangeArrowheads="1"/>
          </p:cNvSpPr>
          <p:nvPr/>
        </p:nvSpPr>
        <p:spPr bwMode="auto">
          <a:xfrm>
            <a:off x="1143000" y="1066800"/>
            <a:ext cx="678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b="1">
                <a:latin typeface="Times New Roman" pitchFamily="18" charset="0"/>
                <a:hlinkClick r:id="rId15" action="ppaction://hlinkfile"/>
              </a:rPr>
              <a:t>五項精選文物</a:t>
            </a:r>
            <a:endParaRPr lang="zh-TW" altLang="en-US" b="1">
              <a:latin typeface="Times New Roman" pitchFamily="18" charset="0"/>
            </a:endParaRPr>
          </a:p>
        </p:txBody>
      </p:sp>
      <p:sp>
        <p:nvSpPr>
          <p:cNvPr id="92173" name="Text Box 11"/>
          <p:cNvSpPr txBox="1">
            <a:spLocks noChangeArrowheads="1"/>
          </p:cNvSpPr>
          <p:nvPr/>
        </p:nvSpPr>
        <p:spPr bwMode="auto">
          <a:xfrm>
            <a:off x="1066800" y="1066800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4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zh-TW" altLang="en-US" sz="1400" b="1">
                <a:solidFill>
                  <a:schemeClr val="bg1"/>
                </a:solidFill>
                <a:latin typeface="Times New Roman" pitchFamily="18" charset="0"/>
              </a:rPr>
              <a:t>雕橄欖核小舟</a:t>
            </a:r>
          </a:p>
        </p:txBody>
      </p:sp>
      <p:sp>
        <p:nvSpPr>
          <p:cNvPr id="92174" name="Text Box 12"/>
          <p:cNvSpPr txBox="1">
            <a:spLocks noChangeArrowheads="1"/>
          </p:cNvSpPr>
          <p:nvPr/>
        </p:nvSpPr>
        <p:spPr bwMode="auto">
          <a:xfrm>
            <a:off x="1952625" y="6324600"/>
            <a:ext cx="717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latin typeface="Times New Roman" pitchFamily="18" charset="0"/>
              </a:rPr>
              <a:t>毛公鼎</a:t>
            </a:r>
          </a:p>
        </p:txBody>
      </p:sp>
      <p:sp>
        <p:nvSpPr>
          <p:cNvPr id="92175" name="Text Box 13"/>
          <p:cNvSpPr txBox="1">
            <a:spLocks noChangeArrowheads="1"/>
          </p:cNvSpPr>
          <p:nvPr/>
        </p:nvSpPr>
        <p:spPr bwMode="auto">
          <a:xfrm>
            <a:off x="3657600" y="5562600"/>
            <a:ext cx="939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zh-TW" altLang="en-US" sz="1400" b="1">
                <a:solidFill>
                  <a:schemeClr val="bg1"/>
                </a:solidFill>
                <a:latin typeface="Times New Roman" pitchFamily="18" charset="0"/>
              </a:rPr>
              <a:t>翠玉白菜</a:t>
            </a:r>
          </a:p>
        </p:txBody>
      </p:sp>
      <p:sp>
        <p:nvSpPr>
          <p:cNvPr id="92176" name="Text Box 14"/>
          <p:cNvSpPr txBox="1">
            <a:spLocks noChangeArrowheads="1"/>
          </p:cNvSpPr>
          <p:nvPr/>
        </p:nvSpPr>
        <p:spPr bwMode="auto">
          <a:xfrm>
            <a:off x="6330950" y="18288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4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zh-TW" altLang="en-US" sz="1400" b="1">
                <a:solidFill>
                  <a:schemeClr val="bg1"/>
                </a:solidFill>
                <a:latin typeface="Times New Roman" pitchFamily="18" charset="0"/>
              </a:rPr>
              <a:t>象牙球</a:t>
            </a:r>
          </a:p>
        </p:txBody>
      </p:sp>
      <p:sp>
        <p:nvSpPr>
          <p:cNvPr id="92177" name="Rectangle 15"/>
          <p:cNvSpPr>
            <a:spLocks noChangeArrowheads="1"/>
          </p:cNvSpPr>
          <p:nvPr/>
        </p:nvSpPr>
        <p:spPr bwMode="auto">
          <a:xfrm>
            <a:off x="5943600" y="4495800"/>
            <a:ext cx="717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latin typeface="Times New Roman" pitchFamily="18" charset="0"/>
              </a:rPr>
              <a:t>轉心瓶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D87A81C-6A79-4195-A342-95AC5C765EB3}" type="slidenum">
              <a:rPr lang="en-US" altLang="zh-TW" smtClean="0">
                <a:latin typeface="Arial" pitchFamily="34" charset="0"/>
              </a:rPr>
              <a:pPr/>
              <a:t>5</a:t>
            </a:fld>
            <a:endParaRPr lang="en-US" altLang="zh-TW" smtClean="0">
              <a:latin typeface="Arial" pitchFamily="34" charset="0"/>
            </a:endParaRPr>
          </a:p>
        </p:txBody>
      </p:sp>
      <p:pic>
        <p:nvPicPr>
          <p:cNvPr id="3076" name="Picture 2" descr="PDVD_005"/>
          <p:cNvPicPr>
            <a:picLocks noChangeAspect="1" noChangeArrowheads="1"/>
          </p:cNvPicPr>
          <p:nvPr/>
        </p:nvPicPr>
        <p:blipFill>
          <a:blip r:embed="rId4" cstate="print"/>
          <a:srcRect l="37964" t="16667" r="9259" b="15277"/>
          <a:stretch>
            <a:fillRect/>
          </a:stretch>
        </p:blipFill>
        <p:spPr bwMode="auto">
          <a:xfrm>
            <a:off x="0" y="0"/>
            <a:ext cx="251460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0" y="2438400"/>
          <a:ext cx="25146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hotoImpact" r:id="rId5" imgW="2031746" imgH="1384127" progId="">
                  <p:embed/>
                </p:oleObj>
              </mc:Choice>
              <mc:Fallback>
                <p:oleObj name="PhotoImpact" r:id="rId5" imgW="2031746" imgH="1384127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438400"/>
                        <a:ext cx="2514600" cy="182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7" name="Picture 4" descr="DSCN0111"/>
          <p:cNvPicPr>
            <a:picLocks noChangeAspect="1" noChangeArrowheads="1"/>
          </p:cNvPicPr>
          <p:nvPr/>
        </p:nvPicPr>
        <p:blipFill>
          <a:blip r:embed="rId7" cstate="print"/>
          <a:srcRect l="13954" r="12654"/>
          <a:stretch>
            <a:fillRect/>
          </a:stretch>
        </p:blipFill>
        <p:spPr bwMode="auto">
          <a:xfrm>
            <a:off x="0" y="4267200"/>
            <a:ext cx="2514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5" descr="PDVD_017"/>
          <p:cNvPicPr>
            <a:picLocks noChangeAspect="1" noChangeArrowheads="1"/>
          </p:cNvPicPr>
          <p:nvPr/>
        </p:nvPicPr>
        <p:blipFill>
          <a:blip r:embed="rId8" cstate="print"/>
          <a:srcRect l="11111" t="33333" r="45370" b="33334"/>
          <a:stretch>
            <a:fillRect/>
          </a:stretch>
        </p:blipFill>
        <p:spPr bwMode="auto">
          <a:xfrm>
            <a:off x="2514600" y="0"/>
            <a:ext cx="3581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6" descr="PDVD_018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/>
          <a:srcRect l="14815" t="33333" r="45370" b="31944"/>
          <a:stretch>
            <a:fillRect/>
          </a:stretch>
        </p:blipFill>
        <p:spPr bwMode="auto">
          <a:xfrm>
            <a:off x="2514600" y="1905000"/>
            <a:ext cx="3581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PDVD_012"/>
          <p:cNvPicPr>
            <a:picLocks noChangeAspect="1" noChangeArrowheads="1"/>
          </p:cNvPicPr>
          <p:nvPr/>
        </p:nvPicPr>
        <p:blipFill>
          <a:blip r:embed="rId11" cstate="print"/>
          <a:srcRect l="16667" t="20833" r="18518" b="12500"/>
          <a:stretch>
            <a:fillRect/>
          </a:stretch>
        </p:blipFill>
        <p:spPr bwMode="auto">
          <a:xfrm>
            <a:off x="2514600" y="4073525"/>
            <a:ext cx="3581400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PDVD_005">
            <a:hlinkClick r:id="rId12" action="ppaction://hlinkfile"/>
          </p:cNvPr>
          <p:cNvPicPr>
            <a:picLocks noChangeAspect="1" noChangeArrowheads="1"/>
          </p:cNvPicPr>
          <p:nvPr/>
        </p:nvPicPr>
        <p:blipFill>
          <a:blip r:embed="rId13" cstate="print"/>
          <a:srcRect l="10034" t="9091" r="7959" b="14546"/>
          <a:stretch>
            <a:fillRect/>
          </a:stretch>
        </p:blipFill>
        <p:spPr bwMode="auto">
          <a:xfrm>
            <a:off x="6096000" y="1905000"/>
            <a:ext cx="3048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9" descr="圖片1拷貝">
            <a:hlinkClick r:id="rId14" action="ppaction://hlinkfile"/>
          </p:cNvPr>
          <p:cNvPicPr>
            <a:picLocks noChangeAspect="1" noChangeArrowheads="1"/>
          </p:cNvPicPr>
          <p:nvPr/>
        </p:nvPicPr>
        <p:blipFill>
          <a:blip r:embed="rId15" cstate="print"/>
          <a:srcRect t="4878" b="4878"/>
          <a:stretch>
            <a:fillRect/>
          </a:stretch>
        </p:blipFill>
        <p:spPr bwMode="auto">
          <a:xfrm>
            <a:off x="6096000" y="4038600"/>
            <a:ext cx="3048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0" descr="PDVD_031"/>
          <p:cNvPicPr>
            <a:picLocks noChangeAspect="1" noChangeArrowheads="1"/>
          </p:cNvPicPr>
          <p:nvPr/>
        </p:nvPicPr>
        <p:blipFill>
          <a:blip r:embed="rId16" cstate="print"/>
          <a:srcRect t="12698" r="12962" b="12698"/>
          <a:stretch>
            <a:fillRect/>
          </a:stretch>
        </p:blipFill>
        <p:spPr bwMode="auto">
          <a:xfrm>
            <a:off x="6096000" y="0"/>
            <a:ext cx="3048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E07211-E2CF-441E-8184-AEBDA9BFA831}" type="slidenum">
              <a:rPr lang="en-US" altLang="zh-TW" smtClean="0">
                <a:latin typeface="Arial" pitchFamily="34" charset="0"/>
              </a:rPr>
              <a:pPr/>
              <a:t>6</a:t>
            </a:fld>
            <a:endParaRPr lang="en-US" altLang="zh-TW" smtClean="0">
              <a:latin typeface="Arial" pitchFamily="34" charset="0"/>
            </a:endParaRPr>
          </a:p>
        </p:txBody>
      </p:sp>
      <p:sp>
        <p:nvSpPr>
          <p:cNvPr id="93187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09800"/>
            <a:ext cx="4419600" cy="838200"/>
          </a:xfrm>
        </p:spPr>
        <p:txBody>
          <a:bodyPr/>
          <a:lstStyle/>
          <a:p>
            <a:pPr eaLnBrk="1" hangingPunct="1"/>
            <a:r>
              <a:rPr lang="zh-TW" altLang="en-US" sz="2400" b="1" smtClean="0">
                <a:solidFill>
                  <a:schemeClr val="tx1"/>
                </a:solidFill>
              </a:rPr>
              <a:t>３Ｄ</a:t>
            </a:r>
            <a:r>
              <a:rPr lang="zh-TW" altLang="en-US" sz="2400" b="1" smtClean="0">
                <a:solidFill>
                  <a:schemeClr val="tx1"/>
                </a:solidFill>
                <a:latin typeface="標楷體" pitchFamily="65" charset="-120"/>
              </a:rPr>
              <a:t>雷射掃瞄</a:t>
            </a:r>
            <a:r>
              <a:rPr lang="en-US" altLang="zh-TW" sz="2400" b="1" smtClean="0">
                <a:solidFill>
                  <a:schemeClr val="tx1"/>
                </a:solidFill>
                <a:latin typeface="標楷體" pitchFamily="65" charset="-120"/>
              </a:rPr>
              <a:t>-</a:t>
            </a:r>
            <a:r>
              <a:rPr lang="zh-TW" altLang="en-US" sz="2400" b="1" smtClean="0">
                <a:solidFill>
                  <a:schemeClr val="tx1"/>
                </a:solidFill>
                <a:latin typeface="標楷體" pitchFamily="65" charset="-120"/>
              </a:rPr>
              <a:t>象牙球</a:t>
            </a:r>
            <a:endParaRPr lang="zh-TW" altLang="en-US" smtClean="0"/>
          </a:p>
        </p:txBody>
      </p:sp>
      <p:pic>
        <p:nvPicPr>
          <p:cNvPr id="93188" name="Picture 2"/>
          <p:cNvPicPr>
            <a:picLocks noChangeAspect="1" noChangeArrowheads="1"/>
          </p:cNvPicPr>
          <p:nvPr/>
        </p:nvPicPr>
        <p:blipFill>
          <a:blip r:embed="rId3" cstate="print"/>
          <a:srcRect l="22501" t="34375" r="21875" b="32031"/>
          <a:stretch>
            <a:fillRect/>
          </a:stretch>
        </p:blipFill>
        <p:spPr bwMode="auto">
          <a:xfrm>
            <a:off x="6934200" y="1755775"/>
            <a:ext cx="19050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9" name="Picture 3"/>
          <p:cNvPicPr>
            <a:picLocks noChangeAspect="1" noChangeArrowheads="1"/>
          </p:cNvPicPr>
          <p:nvPr/>
        </p:nvPicPr>
        <p:blipFill>
          <a:blip r:embed="rId4" cstate="print"/>
          <a:srcRect l="22501" t="37053" r="22499" b="33594"/>
          <a:stretch>
            <a:fillRect/>
          </a:stretch>
        </p:blipFill>
        <p:spPr bwMode="auto">
          <a:xfrm>
            <a:off x="0" y="0"/>
            <a:ext cx="4572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0" name="Picture 4"/>
          <p:cNvPicPr>
            <a:picLocks noChangeAspect="1" noChangeArrowheads="1"/>
          </p:cNvPicPr>
          <p:nvPr/>
        </p:nvPicPr>
        <p:blipFill>
          <a:blip r:embed="rId5" cstate="print"/>
          <a:srcRect l="30626" t="32031" r="21875" b="32031"/>
          <a:stretch>
            <a:fillRect/>
          </a:stretch>
        </p:blipFill>
        <p:spPr bwMode="auto">
          <a:xfrm>
            <a:off x="4876800" y="1752600"/>
            <a:ext cx="18288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1" name="Rectangle 5"/>
          <p:cNvSpPr>
            <a:spLocks noChangeArrowheads="1"/>
          </p:cNvSpPr>
          <p:nvPr/>
        </p:nvSpPr>
        <p:spPr bwMode="auto">
          <a:xfrm>
            <a:off x="3314700" y="2590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TW" altLang="en-US"/>
          </a:p>
        </p:txBody>
      </p:sp>
      <p:pic>
        <p:nvPicPr>
          <p:cNvPr id="93192" name="Picture 6" descr="PDVD_0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357563"/>
            <a:ext cx="2514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3" name="Picture 7" descr="PDVD_028"/>
          <p:cNvPicPr>
            <a:picLocks noChangeAspect="1" noChangeArrowheads="1"/>
          </p:cNvPicPr>
          <p:nvPr/>
        </p:nvPicPr>
        <p:blipFill>
          <a:blip r:embed="rId7" cstate="print"/>
          <a:srcRect b="4546"/>
          <a:stretch>
            <a:fillRect/>
          </a:stretch>
        </p:blipFill>
        <p:spPr bwMode="auto">
          <a:xfrm>
            <a:off x="6019800" y="5013325"/>
            <a:ext cx="2514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4" name="Picture 8" descr="PDVD_024"/>
          <p:cNvPicPr>
            <a:picLocks noChangeAspect="1" noChangeArrowheads="1"/>
          </p:cNvPicPr>
          <p:nvPr/>
        </p:nvPicPr>
        <p:blipFill>
          <a:blip r:embed="rId8" cstate="print"/>
          <a:srcRect t="4546" b="4546"/>
          <a:stretch>
            <a:fillRect/>
          </a:stretch>
        </p:blipFill>
        <p:spPr bwMode="auto">
          <a:xfrm>
            <a:off x="5791200" y="152400"/>
            <a:ext cx="2514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5" name="Picture 9" descr="PDVD_025"/>
          <p:cNvPicPr>
            <a:picLocks noChangeAspect="1" noChangeArrowheads="1"/>
          </p:cNvPicPr>
          <p:nvPr/>
        </p:nvPicPr>
        <p:blipFill>
          <a:blip r:embed="rId9" cstate="print"/>
          <a:srcRect t="12712" r="8475" b="13290"/>
          <a:stretch>
            <a:fillRect/>
          </a:stretch>
        </p:blipFill>
        <p:spPr bwMode="auto">
          <a:xfrm>
            <a:off x="0" y="3213100"/>
            <a:ext cx="5562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3E164A0-142D-42FE-A87E-E34C47C55D35}" type="slidenum">
              <a:rPr lang="en-US" altLang="zh-TW" smtClean="0">
                <a:latin typeface="Arial" pitchFamily="34" charset="0"/>
              </a:rPr>
              <a:pPr/>
              <a:t>7</a:t>
            </a:fld>
            <a:endParaRPr lang="en-US" altLang="zh-TW" smtClean="0">
              <a:latin typeface="Arial" pitchFamily="34" charset="0"/>
            </a:endParaRPr>
          </a:p>
        </p:txBody>
      </p:sp>
      <p:sp>
        <p:nvSpPr>
          <p:cNvPr id="94211" name="Rectangle 2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752600"/>
            <a:ext cx="3962400" cy="457200"/>
          </a:xfrm>
        </p:spPr>
        <p:txBody>
          <a:bodyPr/>
          <a:lstStyle/>
          <a:p>
            <a:pPr eaLnBrk="1" hangingPunct="1"/>
            <a:r>
              <a:rPr lang="en-US" altLang="zh-TW" sz="2400" smtClean="0">
                <a:solidFill>
                  <a:schemeClr val="bg1"/>
                </a:solidFill>
              </a:rPr>
              <a:t>360</a:t>
            </a:r>
            <a:r>
              <a:rPr lang="zh-TW" altLang="en-US" sz="2400" smtClean="0">
                <a:solidFill>
                  <a:schemeClr val="bg1"/>
                </a:solidFill>
              </a:rPr>
              <a:t>度</a:t>
            </a:r>
            <a:r>
              <a:rPr lang="zh-TW" altLang="en-US" sz="2400" smtClean="0">
                <a:solidFill>
                  <a:schemeClr val="bg1"/>
                </a:solidFill>
                <a:latin typeface="標楷體" pitchFamily="65" charset="-120"/>
              </a:rPr>
              <a:t>虛擬環場環景</a:t>
            </a:r>
            <a:endParaRPr lang="zh-TW" altLang="en-US" sz="4800" smtClean="0"/>
          </a:p>
        </p:txBody>
      </p:sp>
      <p:sp>
        <p:nvSpPr>
          <p:cNvPr id="94212" name="Rectangle 2"/>
          <p:cNvSpPr>
            <a:spLocks noChangeArrowheads="1"/>
          </p:cNvSpPr>
          <p:nvPr/>
        </p:nvSpPr>
        <p:spPr bwMode="auto">
          <a:xfrm>
            <a:off x="3305175" y="2581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TW" altLang="en-US"/>
          </a:p>
        </p:txBody>
      </p:sp>
      <p:pic>
        <p:nvPicPr>
          <p:cNvPr id="94213" name="Picture 3" descr="PDVD_038"/>
          <p:cNvPicPr>
            <a:picLocks noChangeAspect="1" noChangeArrowheads="1"/>
          </p:cNvPicPr>
          <p:nvPr/>
        </p:nvPicPr>
        <p:blipFill>
          <a:blip r:embed="rId3" cstate="print">
            <a:lum bright="36000" contrast="54000"/>
          </a:blip>
          <a:srcRect t="20383" r="9091" b="11678"/>
          <a:stretch>
            <a:fillRect/>
          </a:stretch>
        </p:blipFill>
        <p:spPr bwMode="auto">
          <a:xfrm>
            <a:off x="2819400" y="0"/>
            <a:ext cx="3048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4" name="Rectangle 4"/>
          <p:cNvSpPr>
            <a:spLocks noChangeArrowheads="1"/>
          </p:cNvSpPr>
          <p:nvPr/>
        </p:nvSpPr>
        <p:spPr bwMode="auto">
          <a:xfrm>
            <a:off x="3305175" y="2586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TW" altLang="en-US"/>
          </a:p>
        </p:txBody>
      </p:sp>
      <p:pic>
        <p:nvPicPr>
          <p:cNvPr id="94215" name="Picture 5" descr="PDVD_013"/>
          <p:cNvPicPr>
            <a:picLocks noChangeAspect="1" noChangeArrowheads="1"/>
          </p:cNvPicPr>
          <p:nvPr/>
        </p:nvPicPr>
        <p:blipFill>
          <a:blip r:embed="rId4" cstate="print">
            <a:lum bright="24000" contrast="48000"/>
          </a:blip>
          <a:srcRect/>
          <a:stretch>
            <a:fillRect/>
          </a:stretch>
        </p:blipFill>
        <p:spPr bwMode="auto">
          <a:xfrm>
            <a:off x="0" y="0"/>
            <a:ext cx="2819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6" name="Rectangle 6"/>
          <p:cNvSpPr>
            <a:spLocks noChangeArrowheads="1"/>
          </p:cNvSpPr>
          <p:nvPr/>
        </p:nvSpPr>
        <p:spPr bwMode="auto">
          <a:xfrm>
            <a:off x="3257550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TW" altLang="en-US"/>
          </a:p>
        </p:txBody>
      </p:sp>
      <p:pic>
        <p:nvPicPr>
          <p:cNvPr id="94217" name="Picture 7" descr="PDVD_020"/>
          <p:cNvPicPr>
            <a:picLocks noChangeAspect="1" noChangeArrowheads="1"/>
          </p:cNvPicPr>
          <p:nvPr/>
        </p:nvPicPr>
        <p:blipFill>
          <a:blip r:embed="rId5" cstate="print">
            <a:lum bright="6000" contrast="6000"/>
          </a:blip>
          <a:srcRect/>
          <a:stretch>
            <a:fillRect/>
          </a:stretch>
        </p:blipFill>
        <p:spPr bwMode="auto">
          <a:xfrm>
            <a:off x="914400" y="2209800"/>
            <a:ext cx="36576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8" name="Rectangle 8"/>
          <p:cNvSpPr>
            <a:spLocks noChangeArrowheads="1"/>
          </p:cNvSpPr>
          <p:nvPr/>
        </p:nvSpPr>
        <p:spPr bwMode="auto">
          <a:xfrm>
            <a:off x="3371850" y="2628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TW" altLang="en-US"/>
          </a:p>
        </p:txBody>
      </p:sp>
      <p:pic>
        <p:nvPicPr>
          <p:cNvPr id="94219" name="Picture 9" descr="PDVD_003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</a:blip>
          <a:srcRect t="12500" b="12500"/>
          <a:stretch>
            <a:fillRect/>
          </a:stretch>
        </p:blipFill>
        <p:spPr bwMode="auto">
          <a:xfrm>
            <a:off x="2895600" y="5562600"/>
            <a:ext cx="2971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20" name="Picture 10" descr="PDVD_004"/>
          <p:cNvPicPr>
            <a:picLocks noChangeAspect="1" noChangeArrowheads="1"/>
          </p:cNvPicPr>
          <p:nvPr/>
        </p:nvPicPr>
        <p:blipFill>
          <a:blip r:embed="rId7" cstate="print">
            <a:lum bright="6000" contrast="6000"/>
          </a:blip>
          <a:srcRect t="12500" b="16666"/>
          <a:stretch>
            <a:fillRect/>
          </a:stretch>
        </p:blipFill>
        <p:spPr bwMode="auto">
          <a:xfrm>
            <a:off x="0" y="5562600"/>
            <a:ext cx="2895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21" name="Rectangle 11"/>
          <p:cNvSpPr>
            <a:spLocks noChangeArrowheads="1"/>
          </p:cNvSpPr>
          <p:nvPr/>
        </p:nvSpPr>
        <p:spPr bwMode="auto">
          <a:xfrm>
            <a:off x="3257550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94222" name="Rectangle 12"/>
          <p:cNvSpPr>
            <a:spLocks noChangeArrowheads="1"/>
          </p:cNvSpPr>
          <p:nvPr/>
        </p:nvSpPr>
        <p:spPr bwMode="auto">
          <a:xfrm>
            <a:off x="3314700" y="2590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TW" altLang="en-US"/>
          </a:p>
        </p:txBody>
      </p:sp>
      <p:pic>
        <p:nvPicPr>
          <p:cNvPr id="94223" name="Picture 13" descr="PDVD_032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 cstate="print">
            <a:lum bright="6000" contrast="18000"/>
          </a:blip>
          <a:srcRect t="12766" b="13831"/>
          <a:stretch>
            <a:fillRect/>
          </a:stretch>
        </p:blipFill>
        <p:spPr bwMode="auto">
          <a:xfrm>
            <a:off x="5867400" y="0"/>
            <a:ext cx="3352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24" name="Rectangle 14"/>
          <p:cNvSpPr>
            <a:spLocks noChangeArrowheads="1"/>
          </p:cNvSpPr>
          <p:nvPr/>
        </p:nvSpPr>
        <p:spPr bwMode="auto">
          <a:xfrm>
            <a:off x="3257550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TW" altLang="en-US"/>
          </a:p>
        </p:txBody>
      </p:sp>
      <p:pic>
        <p:nvPicPr>
          <p:cNvPr id="94225" name="Picture 15" descr="PDVD_029"/>
          <p:cNvPicPr>
            <a:picLocks noChangeAspect="1" noChangeArrowheads="1"/>
          </p:cNvPicPr>
          <p:nvPr/>
        </p:nvPicPr>
        <p:blipFill>
          <a:blip r:embed="rId10" cstate="print">
            <a:lum bright="6000" contrast="6000"/>
          </a:blip>
          <a:srcRect t="10715" b="10715"/>
          <a:stretch>
            <a:fillRect/>
          </a:stretch>
        </p:blipFill>
        <p:spPr bwMode="auto">
          <a:xfrm>
            <a:off x="5867400" y="5181600"/>
            <a:ext cx="3276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26" name="Picture 16"/>
          <p:cNvPicPr>
            <a:picLocks noChangeAspect="1" noChangeArrowheads="1"/>
          </p:cNvPicPr>
          <p:nvPr/>
        </p:nvPicPr>
        <p:blipFill>
          <a:blip r:embed="rId11" cstate="print">
            <a:lum contrast="18000"/>
          </a:blip>
          <a:srcRect l="21875" t="34375" r="22501" b="32031"/>
          <a:stretch>
            <a:fillRect/>
          </a:stretch>
        </p:blipFill>
        <p:spPr bwMode="auto">
          <a:xfrm>
            <a:off x="5867400" y="1828800"/>
            <a:ext cx="32766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27" name="Picture 17"/>
          <p:cNvPicPr>
            <a:picLocks noChangeAspect="1" noChangeArrowheads="1"/>
          </p:cNvPicPr>
          <p:nvPr/>
        </p:nvPicPr>
        <p:blipFill>
          <a:blip r:embed="rId12" cstate="print">
            <a:lum bright="6000" contrast="18000"/>
          </a:blip>
          <a:srcRect l="21875" t="34375" r="25089" b="30469"/>
          <a:stretch>
            <a:fillRect/>
          </a:stretch>
        </p:blipFill>
        <p:spPr bwMode="auto">
          <a:xfrm>
            <a:off x="5867400" y="3505200"/>
            <a:ext cx="3276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28" name="Text Box 18"/>
          <p:cNvSpPr txBox="1">
            <a:spLocks noChangeArrowheads="1"/>
          </p:cNvSpPr>
          <p:nvPr/>
        </p:nvSpPr>
        <p:spPr bwMode="auto">
          <a:xfrm>
            <a:off x="1219200" y="4976813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>
                <a:solidFill>
                  <a:schemeClr val="bg1"/>
                </a:solidFill>
                <a:latin typeface="標楷體" pitchFamily="65" charset="-120"/>
              </a:rPr>
              <a:t>以</a:t>
            </a:r>
            <a:r>
              <a:rPr lang="en-US" altLang="zh-TW">
                <a:solidFill>
                  <a:schemeClr val="bg1"/>
                </a:solidFill>
                <a:latin typeface="Times New Roman" pitchFamily="18" charset="0"/>
              </a:rPr>
              <a:t>Maya</a:t>
            </a:r>
            <a:r>
              <a:rPr lang="zh-TW" altLang="en-US" sz="2000">
                <a:solidFill>
                  <a:schemeClr val="bg1"/>
                </a:solidFill>
                <a:latin typeface="標楷體" pitchFamily="65" charset="-120"/>
              </a:rPr>
              <a:t>製作</a:t>
            </a:r>
            <a:r>
              <a:rPr lang="en-US" altLang="zh-TW">
                <a:solidFill>
                  <a:schemeClr val="bg1"/>
                </a:solidFill>
                <a:latin typeface="Times New Roman" pitchFamily="18" charset="0"/>
              </a:rPr>
              <a:t>3D</a:t>
            </a:r>
            <a:r>
              <a:rPr lang="zh-TW" altLang="en-US" sz="2000">
                <a:solidFill>
                  <a:schemeClr val="bg1"/>
                </a:solidFill>
                <a:latin typeface="標楷體" pitchFamily="65" charset="-120"/>
              </a:rPr>
              <a:t>模型</a:t>
            </a:r>
          </a:p>
        </p:txBody>
      </p:sp>
      <p:sp>
        <p:nvSpPr>
          <p:cNvPr id="94229" name="Text Box 19"/>
          <p:cNvSpPr txBox="1">
            <a:spLocks noChangeArrowheads="1"/>
          </p:cNvSpPr>
          <p:nvPr/>
        </p:nvSpPr>
        <p:spPr bwMode="auto">
          <a:xfrm>
            <a:off x="5016500" y="1989138"/>
            <a:ext cx="5492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>
                <a:solidFill>
                  <a:schemeClr val="bg1"/>
                </a:solidFill>
                <a:latin typeface="Times New Roman" pitchFamily="18" charset="0"/>
              </a:rPr>
              <a:t>建築構圖繪製白菜</a:t>
            </a:r>
            <a:r>
              <a:rPr lang="zh-TW" altLang="en-US">
                <a:solidFill>
                  <a:schemeClr val="bg1"/>
                </a:solidFill>
                <a:latin typeface="Times New Roman" pitchFamily="18" charset="0"/>
              </a:rPr>
              <a:t>３Ｄ</a:t>
            </a:r>
            <a:r>
              <a:rPr lang="zh-TW" altLang="en-US" sz="2000">
                <a:solidFill>
                  <a:schemeClr val="bg1"/>
                </a:solidFill>
                <a:latin typeface="Times New Roman" pitchFamily="18" charset="0"/>
              </a:rPr>
              <a:t>模型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21D805A-4FB2-472A-8FB4-E29BCB45F1E4}" type="slidenum">
              <a:rPr lang="en-US" altLang="zh-TW" smtClean="0">
                <a:latin typeface="Arial" pitchFamily="34" charset="0"/>
              </a:rPr>
              <a:pPr/>
              <a:t>8</a:t>
            </a:fld>
            <a:endParaRPr lang="en-US" altLang="zh-TW" smtClean="0">
              <a:latin typeface="Arial" pitchFamily="34" charset="0"/>
            </a:endParaRP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2800" dirty="0"/>
              <a:t>3D Virtual Exhibition System</a:t>
            </a:r>
            <a:endParaRPr lang="zh-TW" altLang="en-US" dirty="0" smtClean="0"/>
          </a:p>
        </p:txBody>
      </p:sp>
      <p:pic>
        <p:nvPicPr>
          <p:cNvPr id="4101" name="Picture 2" descr="24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5700" y="850900"/>
            <a:ext cx="402590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3" descr="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838200"/>
            <a:ext cx="377983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4" descr="24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3733800"/>
            <a:ext cx="3810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5029200" y="3733800"/>
          <a:ext cx="39624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Photo Editor 影像" r:id="rId7" imgW="9752381" imgH="7314286" progId="">
                  <p:embed/>
                </p:oleObj>
              </mc:Choice>
              <mc:Fallback>
                <p:oleObj name="Photo Editor 影像" r:id="rId7" imgW="9752381" imgH="7314286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3733800"/>
                        <a:ext cx="39624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Roaming through Fantasy Land</a:t>
            </a:r>
            <a:br>
              <a:rPr lang="en-US" altLang="zh-TW" b="1" dirty="0"/>
            </a:br>
            <a:r>
              <a:rPr lang="zh-TW" altLang="en-US" dirty="0" smtClean="0"/>
              <a:t>走入畫中  趙孟頫鵲華秋色</a:t>
            </a:r>
            <a:br>
              <a:rPr lang="zh-TW" altLang="en-US" dirty="0" smtClean="0"/>
            </a:br>
            <a:endParaRPr lang="zh-TW" altLang="en-US" dirty="0"/>
          </a:p>
        </p:txBody>
      </p:sp>
      <p:pic>
        <p:nvPicPr>
          <p:cNvPr id="38914" name="Picture 2" descr="C:\Users\jameslin\Desktop\VRAR\VR側錄\鵲華秋色\鵲華截圖\鵲華秋色3.jpg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225</Words>
  <Application>Microsoft Office PowerPoint</Application>
  <PresentationFormat>Affichage à l'écran (4:3)</PresentationFormat>
  <Paragraphs>59</Paragraphs>
  <Slides>11</Slides>
  <Notes>6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標楷體</vt:lpstr>
      <vt:lpstr>新細明體</vt:lpstr>
      <vt:lpstr>Arial</vt:lpstr>
      <vt:lpstr>Calibri</vt:lpstr>
      <vt:lpstr>Times New Roman</vt:lpstr>
      <vt:lpstr>Office 佈景主題</vt:lpstr>
      <vt:lpstr>PhotoImpact</vt:lpstr>
      <vt:lpstr>Photo Editor 影像</vt:lpstr>
      <vt:lpstr> Roaming through Fantasy Land  Does AR/VR Bring New Museum Experience?   </vt:lpstr>
      <vt:lpstr>The Desire of Holding a National Treasure</vt:lpstr>
      <vt:lpstr>3D Virtual Exhibition System</vt:lpstr>
      <vt:lpstr>3D Virtual Exhibition System</vt:lpstr>
      <vt:lpstr>Présentation PowerPoint</vt:lpstr>
      <vt:lpstr>３Ｄ雷射掃瞄-象牙球</vt:lpstr>
      <vt:lpstr>360度虛擬環場環景</vt:lpstr>
      <vt:lpstr>3D Virtual Exhibition System</vt:lpstr>
      <vt:lpstr>Roaming through Fantasy Land 走入畫中  趙孟頫鵲華秋色 </vt:lpstr>
      <vt:lpstr>Roaming through Fantasy Land </vt:lpstr>
      <vt:lpstr>Conclusion &amp; Discussion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3D虛擬文物展示系統</dc:title>
  <dc:creator>jameslin</dc:creator>
  <cp:lastModifiedBy>PIERRINO 75</cp:lastModifiedBy>
  <cp:revision>45</cp:revision>
  <dcterms:created xsi:type="dcterms:W3CDTF">2017-09-15T06:39:12Z</dcterms:created>
  <dcterms:modified xsi:type="dcterms:W3CDTF">2019-06-18T22:50:23Z</dcterms:modified>
</cp:coreProperties>
</file>